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Lst>
  <p:notesMasterIdLst>
    <p:notesMasterId r:id="rId55"/>
  </p:notesMasterIdLst>
  <p:handoutMasterIdLst>
    <p:handoutMasterId r:id="rId56"/>
  </p:handoutMasterIdLst>
  <p:sldIdLst>
    <p:sldId id="2146846178" r:id="rId10"/>
    <p:sldId id="5545" r:id="rId11"/>
    <p:sldId id="5546" r:id="rId12"/>
    <p:sldId id="409" r:id="rId13"/>
    <p:sldId id="2076136810" r:id="rId14"/>
    <p:sldId id="2076136811" r:id="rId15"/>
    <p:sldId id="410" r:id="rId16"/>
    <p:sldId id="2076136813" r:id="rId17"/>
    <p:sldId id="2076136814" r:id="rId18"/>
    <p:sldId id="2076136815" r:id="rId19"/>
    <p:sldId id="411" r:id="rId20"/>
    <p:sldId id="412" r:id="rId21"/>
    <p:sldId id="2076136820" r:id="rId22"/>
    <p:sldId id="5533" r:id="rId23"/>
    <p:sldId id="379" r:id="rId24"/>
    <p:sldId id="378" r:id="rId25"/>
    <p:sldId id="2076136817" r:id="rId26"/>
    <p:sldId id="2076136818" r:id="rId27"/>
    <p:sldId id="2076136816" r:id="rId28"/>
    <p:sldId id="2076136819" r:id="rId29"/>
    <p:sldId id="2076136809" r:id="rId30"/>
    <p:sldId id="426" r:id="rId31"/>
    <p:sldId id="2146846181" r:id="rId32"/>
    <p:sldId id="2146846180" r:id="rId33"/>
    <p:sldId id="2146846184" r:id="rId34"/>
    <p:sldId id="2146846182" r:id="rId35"/>
    <p:sldId id="5550" r:id="rId36"/>
    <p:sldId id="2076136823" r:id="rId37"/>
    <p:sldId id="2076136822" r:id="rId38"/>
    <p:sldId id="2146846179" r:id="rId39"/>
    <p:sldId id="5547" r:id="rId40"/>
    <p:sldId id="383" r:id="rId41"/>
    <p:sldId id="5537" r:id="rId42"/>
    <p:sldId id="2076136824" r:id="rId43"/>
    <p:sldId id="2076136808" r:id="rId44"/>
    <p:sldId id="511" r:id="rId45"/>
    <p:sldId id="2076136821" r:id="rId46"/>
    <p:sldId id="2076136825" r:id="rId47"/>
    <p:sldId id="2076136826" r:id="rId48"/>
    <p:sldId id="2076136827" r:id="rId49"/>
    <p:sldId id="523" r:id="rId50"/>
    <p:sldId id="2146846183" r:id="rId51"/>
    <p:sldId id="5548" r:id="rId52"/>
    <p:sldId id="5540" r:id="rId53"/>
    <p:sldId id="5538" r:id="rId54"/>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Cambria" panose="02040503050406030204" pitchFamily="18" charset="0"/>
      <p:regular r:id="rId61"/>
      <p:bold r:id="rId62"/>
      <p:italic r:id="rId63"/>
      <p:boldItalic r:id="rId64"/>
    </p:embeddedFont>
    <p:embeddedFont>
      <p:font typeface="Girl Scout Display Light" panose="02020003000000000000" pitchFamily="18" charset="0"/>
      <p:regular r:id="rId65"/>
      <p:italic r:id="rId66"/>
    </p:embeddedFont>
    <p:embeddedFont>
      <p:font typeface="Girl Scout Text Book" panose="02020003000000000000" pitchFamily="18" charset="0"/>
      <p:regular r:id="rId67"/>
      <p:bold r:id="rId68"/>
      <p:italic r:id="rId69"/>
      <p:boldItalic r:id="rId70"/>
    </p:embeddedFont>
    <p:embeddedFont>
      <p:font typeface="Palatino Linotype" panose="02040502050505030304" pitchFamily="18" charset="0"/>
      <p:regular r:id="rId71"/>
      <p:bold r:id="rId72"/>
      <p:italic r:id="rId73"/>
      <p:boldItalic r:id="rId74"/>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958CC9-A630-3344-7185-E03F5435E712}" name="Law, Heather" initials="LH" userId="S::HLaw@girlscouts.org::5db6ed70-2a48-4217-8d36-916e5788ab04" providerId="AD"/>
  <p188:author id="{FD1739DD-29CF-5D6C-CA7B-B4486A481057}" name="Guevara, Mindy" initials="GM" userId="S::MGuevara@girlscouts.org::dedae0d0-4896-4067-99e0-7ce0f3c3e3fa" providerId="AD"/>
  <p188:author id="{E6D1AEF5-542E-7DCC-CC52-B421470CE347}" name="Law, Heather" initials="LH" userId="S::hlaw@girlscouts.org::5db6ed70-2a48-4217-8d36-916e5788ab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AB1"/>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58E8A5-2674-4CA9-8061-E49816230DA4}" v="16" dt="2023-09-02T00:44:15.756"/>
    <p1510:client id="{E627A6E7-C4D4-E6B1-8C5F-F380114BEE9E}" v="51" dt="2023-09-01T20:33:54.31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3"/>
    <p:restoredTop sz="58944" autoAdjust="0"/>
  </p:normalViewPr>
  <p:slideViewPr>
    <p:cSldViewPr snapToGrid="0" snapToObjects="1" showGuides="1">
      <p:cViewPr varScale="1">
        <p:scale>
          <a:sx n="80" d="100"/>
          <a:sy n="80" d="100"/>
        </p:scale>
        <p:origin x="780" y="78"/>
      </p:cViewPr>
      <p:guideLst/>
    </p:cSldViewPr>
  </p:slideViewPr>
  <p:notesTextViewPr>
    <p:cViewPr>
      <p:scale>
        <a:sx n="114" d="100"/>
        <a:sy n="114" d="100"/>
      </p:scale>
      <p:origin x="0" y="0"/>
    </p:cViewPr>
  </p:notesTextViewPr>
  <p:sorterViewPr>
    <p:cViewPr>
      <p:scale>
        <a:sx n="100" d="100"/>
        <a:sy n="100" d="100"/>
      </p:scale>
      <p:origin x="0" y="0"/>
    </p:cViewPr>
  </p:sorterViewPr>
  <p:notesViewPr>
    <p:cSldViewPr snapToGrid="0" snapToObjects="1" showGuides="1">
      <p:cViewPr varScale="1">
        <p:scale>
          <a:sx n="55" d="100"/>
          <a:sy n="55" d="100"/>
        </p:scale>
        <p:origin x="339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font" Target="fonts/font5.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font" Target="fonts/font16.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1.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notesMaster" Target="notesMasters/notesMaster1.xml"/><Relationship Id="rId76"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9/11/2023</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9/11/2023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email@email.girlscouts.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CBF77204-99D8-4720-B079-FF78D78660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see what the customer will see. Some things to check: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Is the spelling and grammar correct and does it tell a story?</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Make sure the photo or video are displaying correctly.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Are the goals accurate?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change anything, click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Edit</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and make changes, then go back to Step 2a.</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it looks good,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approve and publish it</a:t>
            </a:r>
            <a:r>
              <a:rPr lang="en-US" sz="900" dirty="0">
                <a:effectLst/>
                <a:latin typeface="Palatino Linotype" panose="02040502050505030304" pitchFamily="18" charset="0"/>
                <a:ea typeface="MS Mincho" panose="02020609040205080304" pitchFamily="49" charset="-128"/>
                <a:cs typeface="Arial" panose="020B0604020202020204" pitchFamily="34" charset="0"/>
              </a:rPr>
              <a: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b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b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Girl Scout’s cookie store now has its own website! If your council’s digital cookie sale hasn’t started, the link will not be active yet.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sz="900" dirty="0">
              <a:latin typeface="Palatino Linotype" panose="02040502050505030304" pitchFamily="18" charset="0"/>
            </a:endParaRPr>
          </a:p>
          <a:p>
            <a:r>
              <a:rPr lang="en-US" sz="900" dirty="0">
                <a:latin typeface="Palatino Linotype" panose="02040502050505030304" pitchFamily="18" charset="0"/>
              </a:rPr>
              <a:t>Council Note: </a:t>
            </a:r>
            <a:r>
              <a:rPr lang="en-US" sz="900" baseline="0" dirty="0">
                <a:latin typeface="Palatino Linotype" panose="02040502050505030304" pitchFamily="18" charset="0"/>
              </a:rPr>
              <a:t>Girls 13+ green button says, “see your site and submit for approval”. They see preview and can edit. Parent is sent an email to approve the girl’s site. Parent logs into Digital Cookie, goes to the girl’s preview and approves it.</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10</a:t>
            </a:fld>
            <a:endParaRPr lang="en-US" dirty="0"/>
          </a:p>
        </p:txBody>
      </p:sp>
    </p:spTree>
    <p:extLst>
      <p:ext uri="{BB962C8B-B14F-4D97-AF65-F5344CB8AC3E}">
        <p14:creationId xmlns:p14="http://schemas.microsoft.com/office/powerpoint/2010/main" val="3571466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228600" indent="-228600">
              <a:buFont typeface="+mj-lt"/>
              <a:buAutoNum type="arabicPeriod"/>
            </a:pPr>
            <a:r>
              <a:rPr lang="en-US" sz="900" baseline="0" dirty="0">
                <a:latin typeface="Palatino Linotype" panose="02040502050505030304" pitchFamily="18" charset="0"/>
              </a:rPr>
              <a:t>Girls can add customers individually or import. Great opportunity to import from fall sale customer list. Work is already done!</a:t>
            </a:r>
          </a:p>
          <a:p>
            <a:pPr marL="228600" indent="-228600">
              <a:buFont typeface="+mj-lt"/>
              <a:buAutoNum type="arabicPeriod"/>
            </a:pPr>
            <a:r>
              <a:rPr lang="en-US" sz="900" baseline="0" dirty="0">
                <a:latin typeface="Palatino Linotype" panose="02040502050505030304" pitchFamily="18" charset="0"/>
              </a:rPr>
              <a:t>To send emails, click on box in front of customer name and click “send marketing email”</a:t>
            </a:r>
          </a:p>
          <a:p>
            <a:pPr marL="228600" indent="-228600">
              <a:buFont typeface="+mj-lt"/>
              <a:buAutoNum type="arabicPeriod"/>
            </a:pPr>
            <a:r>
              <a:rPr lang="en-US" sz="900" baseline="0" dirty="0">
                <a:latin typeface="Palatino Linotype" panose="02040502050505030304" pitchFamily="18" charset="0"/>
              </a:rPr>
              <a:t>Select which email to send “Open for business” “there’s still time” “thank you”</a:t>
            </a:r>
          </a:p>
          <a:p>
            <a:pPr marL="228600" indent="-228600">
              <a:buFont typeface="+mj-lt"/>
              <a:buAutoNum type="arabicPeriod"/>
            </a:pPr>
            <a:r>
              <a:rPr lang="en-US" sz="900" baseline="0" dirty="0">
                <a:latin typeface="Palatino Linotype" panose="02040502050505030304" pitchFamily="18" charset="0"/>
              </a:rPr>
              <a:t>Customer page updates with which email was sent and when</a:t>
            </a:r>
          </a:p>
          <a:p>
            <a:pPr marL="0" indent="0">
              <a:buFont typeface="+mj-lt"/>
              <a:buNone/>
            </a:pPr>
            <a:endParaRPr lang="en-US" sz="900" baseline="0" dirty="0">
              <a:latin typeface="Palatino Linotype" panose="0204050205050503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Girl Scouts can also send customers a link to their Digital Cookie website OR generate a QR code for them to use directly from their home page.</a:t>
            </a: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Customers who purchase directly from a link won’t be reflected as an email sent in the totals. But their orders are treated the same no matter how they reached their website.</a:t>
            </a:r>
          </a:p>
          <a:p>
            <a:pPr marL="0" indent="0">
              <a:buFont typeface="+mj-lt"/>
              <a:buNone/>
            </a:pPr>
            <a:endParaRPr lang="en-US" sz="900" baseline="0" dirty="0">
              <a:latin typeface="Palatino Linotype" panose="02040502050505030304" pitchFamily="18" charset="0"/>
            </a:endParaRPr>
          </a:p>
          <a:p>
            <a:pPr marL="0" indent="0">
              <a:buFont typeface="+mj-lt"/>
              <a:buNone/>
            </a:pPr>
            <a:r>
              <a:rPr lang="en-US" sz="900" baseline="0" dirty="0">
                <a:latin typeface="Palatino Linotype" panose="02040502050505030304" pitchFamily="18" charset="0"/>
              </a:rPr>
              <a:t>Additional notes: </a:t>
            </a:r>
          </a:p>
          <a:p>
            <a:pPr marL="285750" indent="-285750">
              <a:buFont typeface="Arial" panose="020B0604020202020204" pitchFamily="34" charset="0"/>
              <a:buChar char="•"/>
            </a:pPr>
            <a:r>
              <a:rPr lang="en-US" sz="90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Clicking on a customer’s name brings up more information about the customer, including details about any orders</a:t>
            </a:r>
            <a:r>
              <a:rPr lang="en-US" sz="900" baseline="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en-US" sz="900" baseline="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At the end of the sale girls can export their customer list to use in the fall sale</a:t>
            </a:r>
          </a:p>
          <a:p>
            <a:pPr marL="285750" indent="-2857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11</a:t>
            </a:fld>
            <a:endParaRPr lang="en-US" dirty="0"/>
          </a:p>
        </p:txBody>
      </p:sp>
    </p:spTree>
    <p:extLst>
      <p:ext uri="{BB962C8B-B14F-4D97-AF65-F5344CB8AC3E}">
        <p14:creationId xmlns:p14="http://schemas.microsoft.com/office/powerpoint/2010/main" val="91434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baseline="0" dirty="0">
                <a:latin typeface="Palatino Linotype" panose="02040502050505030304" pitchFamily="18" charset="0"/>
              </a:rPr>
              <a:t>Note to council: delete graphic with other baker’s cookies on it. </a:t>
            </a:r>
          </a:p>
          <a:p>
            <a:pPr marL="0" indent="0">
              <a:buFont typeface="Arial" panose="020B0604020202020204" pitchFamily="34" charset="0"/>
              <a:buNone/>
            </a:pPr>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Girl Scouts LOVE to see their progress update with sales</a:t>
            </a:r>
          </a:p>
          <a:p>
            <a:pPr marL="171450" indent="-171450">
              <a:buFont typeface="Arial" panose="020B0604020202020204" pitchFamily="34" charset="0"/>
              <a:buChar char="•"/>
            </a:pPr>
            <a:r>
              <a:rPr lang="en-US" sz="900" baseline="0" dirty="0">
                <a:latin typeface="Palatino Linotype" panose="02040502050505030304" pitchFamily="18" charset="0"/>
              </a:rPr>
              <a:t>Donated and In hand orders appear right away</a:t>
            </a:r>
          </a:p>
          <a:p>
            <a:pPr marL="171450" indent="-171450">
              <a:buFont typeface="Arial" panose="020B0604020202020204" pitchFamily="34" charset="0"/>
              <a:buChar char="•"/>
            </a:pPr>
            <a:r>
              <a:rPr lang="en-US" sz="900" baseline="0" dirty="0">
                <a:latin typeface="Palatino Linotype" panose="02040502050505030304" pitchFamily="18" charset="0"/>
              </a:rPr>
              <a:t>Shipped orders appear in the graph when the order ships. This can take a few days, orders don’t ship on weekends and holidays</a:t>
            </a:r>
          </a:p>
          <a:p>
            <a:pPr marL="171450" indent="-171450">
              <a:buFont typeface="Arial" panose="020B0604020202020204" pitchFamily="34" charset="0"/>
              <a:buChar char="•"/>
            </a:pPr>
            <a:r>
              <a:rPr lang="en-US" sz="900" baseline="0" dirty="0">
                <a:latin typeface="Palatino Linotype" panose="02040502050505030304" pitchFamily="18" charset="0"/>
              </a:rPr>
              <a:t>In-person delivery orders appear when the order is approved</a:t>
            </a:r>
          </a:p>
          <a:p>
            <a:pPr marL="171450" indent="-171450">
              <a:buFont typeface="Arial" panose="020B0604020202020204" pitchFamily="34" charset="0"/>
              <a:buChar char="•"/>
            </a:pPr>
            <a:r>
              <a:rPr lang="en-US" sz="900" baseline="0" dirty="0">
                <a:latin typeface="Palatino Linotype" panose="02040502050505030304" pitchFamily="18" charset="0"/>
              </a:rPr>
              <a:t>Girl Scouts can go to click the update under “Packages Sold” to enter additional “offline” sales, so customers see a true representation of her sales. The closer they get to their goal; the more customers really want to make a difference to help them reach that goal</a:t>
            </a:r>
          </a:p>
          <a:p>
            <a:endParaRPr lang="en-US" sz="900" baseline="0" dirty="0">
              <a:latin typeface="Palatino Linotype" panose="02040502050505030304" pitchFamily="18" charset="0"/>
            </a:endParaRPr>
          </a:p>
          <a:p>
            <a:r>
              <a:rPr lang="en-US" sz="900" baseline="0" dirty="0">
                <a:latin typeface="Palatino Linotype" panose="02040502050505030304" pitchFamily="18" charset="0"/>
              </a:rPr>
              <a:t>Right side is the bottom of the home page.</a:t>
            </a:r>
          </a:p>
          <a:p>
            <a:pPr marL="171450" indent="-171450">
              <a:buFont typeface="Arial" panose="020B0604020202020204" pitchFamily="34" charset="0"/>
              <a:buChar char="•"/>
            </a:pPr>
            <a:r>
              <a:rPr lang="en-US" sz="900" baseline="0" dirty="0">
                <a:latin typeface="Palatino Linotype" panose="02040502050505030304" pitchFamily="18" charset="0"/>
              </a:rPr>
              <a:t>Girl Scouts have other sales and marketing tools to help them keep track of their sale. </a:t>
            </a:r>
          </a:p>
        </p:txBody>
      </p:sp>
      <p:sp>
        <p:nvSpPr>
          <p:cNvPr id="4" name="Slide Number Placeholder 3"/>
          <p:cNvSpPr>
            <a:spLocks noGrp="1"/>
          </p:cNvSpPr>
          <p:nvPr>
            <p:ph type="sldNum" sz="quarter" idx="10"/>
          </p:nvPr>
        </p:nvSpPr>
        <p:spPr/>
        <p:txBody>
          <a:bodyPr/>
          <a:lstStyle/>
          <a:p>
            <a:fld id="{9B5DB782-5051-4D47-884F-4E041568556D}" type="slidenum">
              <a:rPr lang="en-US" smtClean="0"/>
              <a:t>12</a:t>
            </a:fld>
            <a:endParaRPr lang="en-US" dirty="0"/>
          </a:p>
        </p:txBody>
      </p:sp>
    </p:spTree>
    <p:extLst>
      <p:ext uri="{BB962C8B-B14F-4D97-AF65-F5344CB8AC3E}">
        <p14:creationId xmlns:p14="http://schemas.microsoft.com/office/powerpoint/2010/main" val="581808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aseline="0" dirty="0">
                <a:latin typeface="Palatino Linotype" panose="02040502050505030304" pitchFamily="18" charset="0"/>
              </a:rPr>
              <a:t>You’ll be taken to a page that displays the Cookie Entrepreneur Family Pins and the Cookie Business badges appropriate to your Girl Scout’s level.</a:t>
            </a:r>
          </a:p>
          <a:p>
            <a:pPr marL="171450" indent="-171450">
              <a:buFont typeface="Arial" panose="020B0604020202020204" pitchFamily="34" charset="0"/>
              <a:buChar char="•"/>
            </a:pPr>
            <a:r>
              <a:rPr lang="en-US" sz="900" baseline="0" dirty="0">
                <a:latin typeface="Palatino Linotype" panose="02040502050505030304" pitchFamily="18" charset="0"/>
              </a:rPr>
              <a:t>For the badges, Girl Scouts can read an overview of the steps. For full details, she can check with the troop volunteer or purchase the online requirements using the shop link or from your local council store.</a:t>
            </a:r>
          </a:p>
          <a:p>
            <a:pPr marL="171450" indent="-171450">
              <a:buFont typeface="Arial" panose="020B0604020202020204" pitchFamily="34" charset="0"/>
              <a:buChar char="•"/>
            </a:pPr>
            <a:r>
              <a:rPr lang="en-US" sz="900" baseline="0" dirty="0">
                <a:latin typeface="Palatino Linotype" panose="02040502050505030304" pitchFamily="18" charset="0"/>
              </a:rPr>
              <a:t>For the Cookie Entrepreneur Family Pins, Girl Scouts can click on the instructions for each step</a:t>
            </a:r>
          </a:p>
          <a:p>
            <a:pPr marL="171450" indent="-171450">
              <a:buFont typeface="Arial" panose="020B0604020202020204" pitchFamily="34" charset="0"/>
              <a:buChar char="•"/>
            </a:pPr>
            <a:r>
              <a:rPr lang="en-US" sz="900" baseline="0" dirty="0">
                <a:latin typeface="Palatino Linotype" panose="02040502050505030304" pitchFamily="18" charset="0"/>
              </a:rPr>
              <a:t>The instructions for that step of the pin will pop up. She can click on the link to complete any activities in Digital Cookie, and once completed the Girl Scout will click the box next to each step.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box for the last step in earning that pin is checked, a pop-up will appear asking to confirm the Girl Scout completed the last step. Once confirmed, she can’t go back.</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Girl Scouts can mark the steps as completed even if they finished the badge earlier.</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she wants to do the steps again, she can—they are all great tools for her cookie sale. When she has completed all the steps, a star will appear at the end of her progress bar, and she will get a message of congratulations!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the Girl Scout has completed her badge or pin, it will display in color on her home page.</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14</a:t>
            </a:fld>
            <a:endParaRPr lang="en-US"/>
          </a:p>
        </p:txBody>
      </p:sp>
    </p:spTree>
    <p:extLst>
      <p:ext uri="{BB962C8B-B14F-4D97-AF65-F5344CB8AC3E}">
        <p14:creationId xmlns:p14="http://schemas.microsoft.com/office/powerpoint/2010/main" val="1168089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aseline="0" dirty="0">
                <a:latin typeface="Palatino Linotype" panose="02040502050505030304" pitchFamily="18" charset="0"/>
              </a:rPr>
              <a:t>Offerings vary by age.</a:t>
            </a:r>
          </a:p>
          <a:p>
            <a:pPr marL="171450" indent="-171450">
              <a:buFont typeface="Arial" panose="020B0604020202020204" pitchFamily="34" charset="0"/>
              <a:buChar char="•"/>
            </a:pPr>
            <a:r>
              <a:rPr lang="en-US" sz="900" baseline="0" dirty="0">
                <a:latin typeface="Palatino Linotype" panose="02040502050505030304" pitchFamily="18" charset="0"/>
              </a:rPr>
              <a:t>Click “more activities” to see them all. </a:t>
            </a:r>
          </a:p>
          <a:p>
            <a:pPr marL="171450" indent="-171450">
              <a:buFont typeface="Arial" panose="020B0604020202020204" pitchFamily="34" charset="0"/>
              <a:buChar char="•"/>
            </a:pPr>
            <a:r>
              <a:rPr lang="en-US" sz="900" baseline="0">
                <a:latin typeface="Palatino Linotype"/>
              </a:rPr>
              <a:t>Also has </a:t>
            </a:r>
            <a:r>
              <a:rPr lang="en-US" err="1">
                <a:latin typeface="Palatino Linotype"/>
              </a:rPr>
              <a:t>printables</a:t>
            </a:r>
            <a:r>
              <a:rPr lang="en-US">
                <a:latin typeface="Palatino Linotype"/>
              </a:rPr>
              <a:t>,</a:t>
            </a:r>
            <a:r>
              <a:rPr lang="en-US" sz="900" baseline="0">
                <a:latin typeface="Palatino Linotype"/>
              </a:rPr>
              <a:t> videos,</a:t>
            </a:r>
            <a:r>
              <a:rPr lang="en-US">
                <a:latin typeface="Palatino Linotype"/>
              </a:rPr>
              <a:t> Daisy: Cookie Booth Theater, Daisy</a:t>
            </a:r>
            <a:r>
              <a:rPr lang="en-US" sz="900" baseline="0">
                <a:latin typeface="Palatino Linotype"/>
              </a:rPr>
              <a:t>/brownie</a:t>
            </a:r>
            <a:r>
              <a:rPr lang="en-US">
                <a:latin typeface="Palatino Linotype"/>
              </a:rPr>
              <a:t>:</a:t>
            </a:r>
            <a:r>
              <a:rPr lang="en-US" sz="900" baseline="0">
                <a:latin typeface="Palatino Linotype"/>
              </a:rPr>
              <a:t> cookie song, Juniors &amp; up has more videos of girls using their cookie earnings for take action projects and travel.</a:t>
            </a:r>
          </a:p>
          <a:p>
            <a:pPr marL="171450" indent="-171450">
              <a:buFont typeface="Arial" panose="020B0604020202020204" pitchFamily="34" charset="0"/>
              <a:buChar char="•"/>
            </a:pPr>
            <a:endParaRPr lang="en-US" sz="900" baseline="0" dirty="0">
              <a:latin typeface="Palatino Linotype" panose="0204050205050503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15</a:t>
            </a:fld>
            <a:endParaRPr lang="en-US"/>
          </a:p>
        </p:txBody>
      </p:sp>
    </p:spTree>
    <p:extLst>
      <p:ext uri="{BB962C8B-B14F-4D97-AF65-F5344CB8AC3E}">
        <p14:creationId xmlns:p14="http://schemas.microsoft.com/office/powerpoint/2010/main" val="2373107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baseline="0" dirty="0">
                <a:latin typeface="Palatino Linotype" panose="02040502050505030304" pitchFamily="18" charset="0"/>
              </a:rPr>
              <a:t>In-person delivery orders</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If Girl Scouts receive an In-Person Delivery order that needs to be approve and you have not approved the order by midnight,  you will receive an email from email@email.girlscouts.org with the subject “Action required: you have an in-person delivery request!” letting you know your Girl Scout has received an order for delivery.</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On the orders tab, you will see a list of all orders needing approval, including the customer order number, number of packages in each order, the customer’s address, when the customer placed the order, and the number of days you have to approve it until it reverts to the customer’s second choice option.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Orders must be approved or declined with in 5 days or the order will be automatically declined.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::Read slide on determining whether to approve order::</a:t>
            </a:r>
          </a:p>
          <a:p>
            <a:pPr marL="182880" indent="-18288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caregivers are unable or unwilling to fulfill the customer’s order, click “Decline Order” and the order will default to whatever second option the customer has selected: “Cancel” or “Donate”.</a:t>
            </a:r>
            <a:endParaRPr lang="en-US" sz="90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16</a:t>
            </a:fld>
            <a:endParaRPr lang="en-US" dirty="0"/>
          </a:p>
        </p:txBody>
      </p:sp>
    </p:spTree>
    <p:extLst>
      <p:ext uri="{BB962C8B-B14F-4D97-AF65-F5344CB8AC3E}">
        <p14:creationId xmlns:p14="http://schemas.microsoft.com/office/powerpoint/2010/main" val="158612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multiple ways to approve and decline orders for delivery. You can approve orders in bulk here.</a:t>
            </a:r>
          </a:p>
          <a:p>
            <a:pPr marL="171450" marR="0" indent="-171450">
              <a:spcBef>
                <a:spcPts val="600"/>
              </a:spcBef>
              <a:spcAft>
                <a:spcPts val="0"/>
              </a:spcAft>
              <a:buFont typeface="Arial" panose="020B0604020202020204" pitchFamily="34" charset="0"/>
              <a:buChar char="•"/>
            </a:pPr>
            <a:r>
              <a:rPr lang="en-US" sz="900" dirty="0">
                <a:solidFill>
                  <a:srgbClr val="000000"/>
                </a:solidFill>
                <a:effectLst/>
                <a:latin typeface="Palatino Linotype" panose="02040502050505030304" pitchFamily="18" charset="0"/>
                <a:cs typeface="Arial" panose="020B0604020202020204" pitchFamily="34" charset="0"/>
              </a:rPr>
              <a:t>Check the boxes in front of the orders you want to approve or decline and then click “Approve Order” or “Decline Order”</a:t>
            </a:r>
            <a:r>
              <a:rPr lang="en-US" sz="900" dirty="0">
                <a:effectLst/>
                <a:latin typeface="Palatino Linotype" panose="02040502050505030304" pitchFamily="18" charset="0"/>
              </a:rPr>
              <a:t> </a:t>
            </a:r>
          </a:p>
          <a:p>
            <a:pPr marL="182880" indent="-18288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get a pop-up message confirming you want to approve all of the orders you selected and can deliver them to the customer</a:t>
            </a:r>
            <a:endParaRPr lang="en-US" sz="900" dirty="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17</a:t>
            </a:fld>
            <a:endParaRPr lang="en-US" dirty="0"/>
          </a:p>
        </p:txBody>
      </p:sp>
    </p:spTree>
    <p:extLst>
      <p:ext uri="{BB962C8B-B14F-4D97-AF65-F5344CB8AC3E}">
        <p14:creationId xmlns:p14="http://schemas.microsoft.com/office/powerpoint/2010/main" val="3713458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baseline="0" dirty="0">
                <a:latin typeface="Palatino Linotype" panose="02040502050505030304" pitchFamily="18" charset="0"/>
              </a:rPr>
              <a:t>Note to council: Delete graphic with other baker’s cookies on it. </a:t>
            </a:r>
          </a:p>
          <a:p>
            <a:endParaRPr lang="en-US" sz="900" dirty="0">
              <a:latin typeface="Palatino Linotype" panose="02040502050505030304" pitchFamily="18" charset="0"/>
            </a:endParaRPr>
          </a:p>
          <a:p>
            <a:r>
              <a:rPr lang="en-US" sz="900" dirty="0">
                <a:latin typeface="Palatino Linotype" panose="02040502050505030304" pitchFamily="18" charset="0"/>
              </a:rPr>
              <a:t>The second way to approve orders individually: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Click on the individual customer to bring up that person’s order details and click “Decline Order” or “Approve Order” at the bottom.</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decline the order, you will get a pop-up message confirming you want to decline the order and understand if the order is being cancelled or donated.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dirty="0"/>
          </a:p>
        </p:txBody>
      </p:sp>
    </p:spTree>
    <p:extLst>
      <p:ext uri="{BB962C8B-B14F-4D97-AF65-F5344CB8AC3E}">
        <p14:creationId xmlns:p14="http://schemas.microsoft.com/office/powerpoint/2010/main" val="361484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have delivered the cookies, log back into Digital Cookie and mark those orders delivered. </a:t>
            </a:r>
          </a:p>
          <a:p>
            <a:pPr marL="0" marR="0">
              <a:spcBef>
                <a:spcPts val="60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two ways to indicate you have delivered your order: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Check the “Select All” box to select all of the orders on the page; they will all be marked “Order Delivered”.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cs typeface="Arial" panose="020B0604020202020204" pitchFamily="34" charset="0"/>
              </a:rPr>
              <a:t>Check the box in front of any orders you have delivered, and then click “Order Delivered.”</a:t>
            </a:r>
            <a:r>
              <a:rPr lang="en-US" sz="900" dirty="0">
                <a:effectLst/>
                <a:latin typeface="Palatino Linotype" panose="02040502050505030304" pitchFamily="18" charset="0"/>
              </a:rPr>
              <a:t> </a:t>
            </a:r>
            <a:endParaRPr lang="en-US" sz="900" dirty="0">
              <a:effectLst/>
              <a:latin typeface="Palatino Linotype" panose="02040502050505030304" pitchFamily="18" charset="0"/>
              <a:ea typeface="+mn-ea"/>
              <a:cs typeface="+mn-cs"/>
            </a:endParaRPr>
          </a:p>
          <a:p>
            <a:pPr marL="0" marR="0" lvl="0" indent="0">
              <a:spcBef>
                <a:spcPts val="0"/>
              </a:spcBef>
              <a:spcAft>
                <a:spcPts val="0"/>
              </a:spcAft>
              <a:buFont typeface="+mj-lt"/>
              <a:buNone/>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they are marked as delivered, they will move down into the third section on the page as a completed order.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19</a:t>
            </a:fld>
            <a:endParaRPr lang="en-US" dirty="0"/>
          </a:p>
        </p:txBody>
      </p:sp>
    </p:spTree>
    <p:extLst>
      <p:ext uri="{BB962C8B-B14F-4D97-AF65-F5344CB8AC3E}">
        <p14:creationId xmlns:p14="http://schemas.microsoft.com/office/powerpoint/2010/main" val="8887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In the completed orders section, girls can see all orders including Shipped and donation orders. </a:t>
            </a:r>
          </a:p>
          <a:p>
            <a:pPr marL="285750" marR="0"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customer is not in her Digital Cookie contact list, your Girl Scout can check the box in front of the customer’s name and click “Add to Customers tab.” Then, the customer will be in her records for sending thank-you emails this year and marketing emails next year for repeat business.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20</a:t>
            </a:fld>
            <a:endParaRPr lang="en-US" dirty="0"/>
          </a:p>
        </p:txBody>
      </p:sp>
    </p:spTree>
    <p:extLst>
      <p:ext uri="{BB962C8B-B14F-4D97-AF65-F5344CB8AC3E}">
        <p14:creationId xmlns:p14="http://schemas.microsoft.com/office/powerpoint/2010/main" val="140524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dirty="0"/>
          </a:p>
        </p:txBody>
      </p:sp>
    </p:spTree>
    <p:extLst>
      <p:ext uri="{BB962C8B-B14F-4D97-AF65-F5344CB8AC3E}">
        <p14:creationId xmlns:p14="http://schemas.microsoft.com/office/powerpoint/2010/main" val="411178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1" i="1" baseline="0" dirty="0">
                <a:latin typeface="Palatino Linotype" panose="02040502050505030304" pitchFamily="18" charset="0"/>
              </a:rPr>
              <a:t>Note to councils: R</a:t>
            </a:r>
            <a:r>
              <a:rPr lang="en-US" sz="900" b="1" dirty="0">
                <a:effectLst/>
                <a:latin typeface="Palatino Linotype" panose="02040502050505030304" pitchFamily="18" charset="0"/>
              </a:rPr>
              <a:t>emove if you are not offering this feature. </a:t>
            </a:r>
          </a:p>
          <a:p>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Girl Scouts can see the rewards they can earn for selling cookie packages, get more details about each reward, and select which ones they want when they unlock a new reward level through sales.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aseline="0" dirty="0">
                <a:latin typeface="Palatino Linotype" panose="02040502050505030304" pitchFamily="18" charset="0"/>
              </a:rPr>
              <a:t>Girl Scouts can also see where their cookie goal is in relation to the rewards!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Calibri" panose="020F0502020204030204" pitchFamily="34" charset="0"/>
                <a:cs typeface="Arial" panose="020B0604020202020204" pitchFamily="34" charset="0"/>
              </a:rPr>
              <a:t>Girl Scouts can see all the rewards they can earn by clicking on the down arrow on the right side. It may still be locked, which means the Girl Scout hasn’t yet sold enough packages to earn the reward, but they can still see the rewards and get more details by clicking on them.</a:t>
            </a:r>
            <a:endParaRPr lang="en-US" sz="900" dirty="0">
              <a:effectLst/>
              <a:latin typeface="Palatino Linotype" panose="02040502050505030304" pitchFamily="18" charset="0"/>
              <a:ea typeface="Calibri" panose="020F0502020204030204" pitchFamily="34" charset="0"/>
              <a:cs typeface="Times New Roman" panose="02020603050405020304" pitchFamily="18" charset="0"/>
            </a:endParaRPr>
          </a:p>
          <a:p>
            <a:pPr marL="173736" indent="-173736">
              <a:buFont typeface="Arial" panose="020B0604020202020204" pitchFamily="34" charset="0"/>
              <a:buChar char="•"/>
            </a:pPr>
            <a:r>
              <a:rPr lang="en-US" sz="900" b="0" i="0" kern="12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The data for what rewards the Girl Scout has earned comes from the amount of cookies the troop volunteer has in their records for the Girl Scout. Check with the troop volunteer if you believe the information is incorrect.</a:t>
            </a:r>
            <a:endParaRPr lang="en-US" sz="900" b="0" i="0" kern="1200" dirty="0">
              <a:solidFill>
                <a:schemeClr val="tx1"/>
              </a:solidFill>
              <a:effectLst/>
              <a:latin typeface="Palatino Linotype" panose="02040502050505030304" pitchFamily="18" charset="0"/>
              <a:cs typeface="Arial" panose="020B0604020202020204" pitchFamily="34" charset="0"/>
            </a:endParaRPr>
          </a:p>
          <a:p>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Not all rewards are represented here. System can’t accommodate GOC rewards, PGA rewards, etc.</a:t>
            </a:r>
          </a:p>
          <a:p>
            <a:pPr marL="171450" indent="-171450">
              <a:buFont typeface="Arial" panose="020B0604020202020204" pitchFamily="34" charset="0"/>
              <a:buChar char="•"/>
            </a:pPr>
            <a:r>
              <a:rPr lang="en-US" sz="900" baseline="0" dirty="0">
                <a:latin typeface="Palatino Linotype" panose="02040502050505030304" pitchFamily="18" charset="0"/>
              </a:rPr>
              <a:t>Girl selections do not feed directly baker system. Leader needs to pull the report and enter. But having Girl Scouts select choices and sizes here cuts down on the amount of work the leader has to do at the end of the sale.</a:t>
            </a:r>
          </a:p>
        </p:txBody>
      </p:sp>
      <p:sp>
        <p:nvSpPr>
          <p:cNvPr id="4" name="Slide Number Placeholder 3"/>
          <p:cNvSpPr>
            <a:spLocks noGrp="1"/>
          </p:cNvSpPr>
          <p:nvPr>
            <p:ph type="sldNum" sz="quarter" idx="10"/>
          </p:nvPr>
        </p:nvSpPr>
        <p:spPr/>
        <p:txBody>
          <a:bodyPr/>
          <a:lstStyle/>
          <a:p>
            <a:fld id="{9B5DB782-5051-4D47-884F-4E041568556D}" type="slidenum">
              <a:rPr lang="en-US" smtClean="0"/>
              <a:t>21</a:t>
            </a:fld>
            <a:endParaRPr lang="en-US"/>
          </a:p>
        </p:txBody>
      </p:sp>
    </p:spTree>
    <p:extLst>
      <p:ext uri="{BB962C8B-B14F-4D97-AF65-F5344CB8AC3E}">
        <p14:creationId xmlns:p14="http://schemas.microsoft.com/office/powerpoint/2010/main" val="342098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1" i="1" baseline="0" dirty="0">
                <a:latin typeface="Palatino Linotype" panose="02040502050505030304" pitchFamily="18" charset="0"/>
              </a:rPr>
              <a:t>Note to councils: R</a:t>
            </a:r>
            <a:r>
              <a:rPr lang="en-US" sz="900" b="1" dirty="0">
                <a:effectLst/>
                <a:latin typeface="Palatino Linotype" panose="02040502050505030304" pitchFamily="18" charset="0"/>
              </a:rPr>
              <a:t>emove if you are not offering this feature or you are a Direct Sale council, if you are using this feature remove the image with the other baker's cookies. </a:t>
            </a:r>
          </a:p>
          <a:p>
            <a:endParaRPr lang="en-US" sz="900" baseline="0" dirty="0">
              <a:latin typeface="Palatino Linotype" panose="02040502050505030304" pitchFamily="18" charset="0"/>
            </a:endParaRPr>
          </a:p>
          <a:p>
            <a:pPr marL="0" marR="0">
              <a:spcBef>
                <a:spcPts val="600"/>
              </a:spcBef>
              <a:spcAft>
                <a:spcPts val="60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Enter the cookies your Girl Scout needs to fill the orders from her paper order card (and any extras you may want). Do NOT include any in-person delivery orders received online prior to the initial order, those are already ordered for you.</a:t>
            </a: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60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This will need to be completed prior to the due date noted above the “Save Updates” button. After the due date, you can’t make edits to the numbers on this section, and it will only appear at the top of your “My Cookies” dashboard to view.</a:t>
            </a:r>
          </a:p>
          <a:p>
            <a:pPr marL="0" marR="0" lvl="0" indent="0" algn="l" defTabSz="685783" rtl="0" eaLnBrk="1" fontAlgn="auto" latinLnBrk="0" hangingPunct="1">
              <a:lnSpc>
                <a:spcPct val="100000"/>
              </a:lnSpc>
              <a:spcBef>
                <a:spcPts val="600"/>
              </a:spcBef>
              <a:spcAft>
                <a:spcPts val="600"/>
              </a:spcAft>
              <a:buClrTx/>
              <a:buSzTx/>
              <a:buFontTx/>
              <a:buNone/>
              <a:tabLst/>
              <a:defRPr/>
            </a:pPr>
            <a:endParaRPr lang="en-US" sz="1800" dirty="0">
              <a:effectLst/>
              <a:latin typeface="Girl Scout Text Book" panose="02020003000000000000"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600"/>
              </a:spcBef>
              <a:spcAft>
                <a:spcPts val="600"/>
              </a:spcAft>
              <a:buClrTx/>
              <a:buSzTx/>
              <a:buFontTx/>
              <a:buNone/>
              <a:tabLst/>
              <a:defRPr/>
            </a:pPr>
            <a:r>
              <a:rPr lang="en-US" sz="1800" dirty="0">
                <a:effectLst/>
                <a:latin typeface="Girl Scout Text Book" panose="02020003000000000000" pitchFamily="18" charset="0"/>
                <a:ea typeface="MS Mincho" panose="02020609040205080304" pitchFamily="49" charset="-128"/>
                <a:cs typeface="Arial" panose="020B0604020202020204" pitchFamily="34" charset="0"/>
              </a:rPr>
              <a:t>Once the initial order has been submitted to the troop volunteer, the order will transmit to the baker’s ordering entry system.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22</a:t>
            </a:fld>
            <a:endParaRPr lang="en-US"/>
          </a:p>
        </p:txBody>
      </p:sp>
    </p:spTree>
    <p:extLst>
      <p:ext uri="{BB962C8B-B14F-4D97-AF65-F5344CB8AC3E}">
        <p14:creationId xmlns:p14="http://schemas.microsoft.com/office/powerpoint/2010/main" val="3179076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900" b="1" i="1" baseline="0">
                <a:latin typeface="Palatino Linotype"/>
              </a:rPr>
              <a:t>Note to councils: </a:t>
            </a:r>
            <a:r>
              <a:rPr lang="en-US" sz="900" b="1" i="1" baseline="0">
                <a:effectLst/>
                <a:latin typeface="Palatino Linotype"/>
              </a:rPr>
              <a:t>R</a:t>
            </a:r>
            <a:r>
              <a:rPr lang="en-US" sz="900" b="1">
                <a:effectLst/>
                <a:latin typeface="Palatino Linotype"/>
              </a:rPr>
              <a:t>emove the image with the other baker's cookies.</a:t>
            </a:r>
            <a:r>
              <a:rPr lang="en-US" b="1">
                <a:latin typeface="Palatino Linotype"/>
              </a:rPr>
              <a:t> </a:t>
            </a:r>
            <a:endParaRPr lang="en-US" sz="900" b="1">
              <a:effectLst/>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Digital Cookie can help you make sure that you have enough cookies for your orders, track your progress on delivering/selling offline orders AND/OR make sure that your records of cookies received agrees with what your troop cookie volunteer has given your Girl Scout.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top part of your dashboard shows the total number of packages that have been allocated to your Girl Scout from the troop cookie volunteer. It could include booth sales or troop sales. It is not the same as the number of cookies you are personally responsible for.</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inventory section gives you a quick view of how many cookies you should still have undelivered and how many you may need to fill your in-person orders.</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“My Offline Sales” This is something that needs to be updated by the Girl Scout/her caregiver when she delivers cookies and receives a cash or check payment for them. If they are not entered in this section, they will not be removed from her inventory and this section will not be correct.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enter offline sales, click the down arrow by the number of packages on the left side and open a screen to enter those sales. When those are entered, click “Save Updates”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click Save Updates, you will be asked to confirm you want to update the inventory.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dirty="0"/>
          </a:p>
        </p:txBody>
      </p:sp>
    </p:spTree>
    <p:extLst>
      <p:ext uri="{BB962C8B-B14F-4D97-AF65-F5344CB8AC3E}">
        <p14:creationId xmlns:p14="http://schemas.microsoft.com/office/powerpoint/2010/main" val="3015010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mj-lt"/>
              <a:buNone/>
              <a:tabLst/>
              <a:defRPr/>
            </a:pPr>
            <a:r>
              <a:rPr lang="en-US" sz="900" b="1" i="1" baseline="0" dirty="0">
                <a:latin typeface="Palatino Linotype" panose="02040502050505030304" pitchFamily="18" charset="0"/>
              </a:rPr>
              <a:t>Note to councils: </a:t>
            </a:r>
            <a:r>
              <a:rPr lang="en-US" sz="900" b="1" i="1" baseline="0" dirty="0">
                <a:effectLst/>
                <a:latin typeface="Palatino Linotype" panose="02040502050505030304" pitchFamily="18" charset="0"/>
              </a:rPr>
              <a:t>R</a:t>
            </a:r>
            <a:r>
              <a:rPr lang="en-US" sz="900" b="1" dirty="0">
                <a:effectLst/>
                <a:latin typeface="Palatino Linotype" panose="02040502050505030304" pitchFamily="18" charset="0"/>
              </a:rPr>
              <a:t>emove if you are a category council, if you are using this slide remove the image with the other baker's cookies. </a:t>
            </a:r>
          </a:p>
          <a:p>
            <a:pPr marL="0" indent="0">
              <a:buFont typeface="+mj-lt"/>
              <a:buNone/>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342900" indent="-342900">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three other sections that calculate your inventory. The first is “Current Inventory”. Clicking the arrow next to the total number of packages will show you this information by variety. </a:t>
            </a:r>
          </a:p>
          <a:p>
            <a:pPr marL="514342"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click the arrow next to any of the varieties, you will see more detail on how that number was calculated.</a:t>
            </a:r>
          </a:p>
          <a:p>
            <a:pPr marL="628642" marR="0" lvl="1"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“Received” numbers come from the information the Troop Cookie Volunteer has of how many cookies you have received and signed for. If you believe there is an error in this, please contact your Troop Cookie Volunteer.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“Delivered” section will reflect the Offline Sales the Girl Scout has entered above, any sales the Girl Scout made on her Mobile app using the “Give Cookies to Customer Now” feature and any girl delivery orders that have been delivered and marked delivered to her customer on the orders tab. </a:t>
            </a:r>
          </a:p>
          <a:p>
            <a:pPr marL="342900" marR="0" lvl="0" indent="-342900">
              <a:spcBef>
                <a:spcPts val="60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next section will show how many cookies you need to fill girl delivery orders you have approved and girl delivery orders that you have yet to approve. Expanding each variety will show you how many orders are approved and how many are needing to be approved with how much inventory you need for each of those categories.</a:t>
            </a:r>
          </a:p>
          <a:p>
            <a:pPr marL="342900" marR="0" lvl="0" indent="-342900">
              <a:spcBef>
                <a:spcPts val="60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final inventory section is Inventory Needed. This will show if you need any packages of cookies to fill your orders. Expanding any of the sections that show a number will show you how many you need and why. If you see a number for a variety in this column, be sure you can get the cookies you need before approving an order for a customer.</a:t>
            </a:r>
          </a:p>
          <a:p>
            <a:pPr marL="342900" marR="0" lvl="0" indent="-342900">
              <a:spcBef>
                <a:spcPts val="600"/>
              </a:spcBef>
              <a:spcAft>
                <a:spcPts val="0"/>
              </a:spcAft>
              <a:buFont typeface="+mj-lt"/>
              <a:buAutoNum type="arabicPeriod"/>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have questions about any of the numbers of received orders listed in your Current Inventory, ask your Troop Cookie Volunteer for more information.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Remember, it may take the volunteer a few days to enter transactions, so be patient if you have received cookies from the troop that need to be entered.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lvl="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24</a:t>
            </a:fld>
            <a:endParaRPr lang="en-US" dirty="0"/>
          </a:p>
        </p:txBody>
      </p:sp>
    </p:spTree>
    <p:extLst>
      <p:ext uri="{BB962C8B-B14F-4D97-AF65-F5344CB8AC3E}">
        <p14:creationId xmlns:p14="http://schemas.microsoft.com/office/powerpoint/2010/main" val="1559111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mj-lt"/>
              <a:buNone/>
              <a:tabLst/>
              <a:defRPr/>
            </a:pPr>
            <a:r>
              <a:rPr lang="en-US" sz="900" b="1" i="1" baseline="0" dirty="0">
                <a:latin typeface="Palatino Linotype" panose="02040502050505030304" pitchFamily="18" charset="0"/>
              </a:rPr>
              <a:t>Note to councils: </a:t>
            </a:r>
            <a:r>
              <a:rPr lang="en-US" sz="900" b="1" i="1" baseline="0" dirty="0">
                <a:effectLst/>
                <a:latin typeface="Palatino Linotype" panose="02040502050505030304" pitchFamily="18" charset="0"/>
              </a:rPr>
              <a:t>R</a:t>
            </a:r>
            <a:r>
              <a:rPr lang="en-US" sz="900" b="1" dirty="0">
                <a:effectLst/>
                <a:latin typeface="Palatino Linotype" panose="02040502050505030304" pitchFamily="18" charset="0"/>
              </a:rPr>
              <a:t>emove if you are a variety council.</a:t>
            </a:r>
          </a:p>
          <a:p>
            <a:pPr marL="0" indent="0">
              <a:buFont typeface="+mj-lt"/>
              <a:buNone/>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342900" marR="0" lvl="0" indent="-342900" algn="l" defTabSz="685783" rtl="0" eaLnBrk="1" fontAlgn="auto" latinLnBrk="0" hangingPunct="1">
              <a:lnSpc>
                <a:spcPct val="100000"/>
              </a:lnSpc>
              <a:spcBef>
                <a:spcPts val="0"/>
              </a:spcBef>
              <a:spcAft>
                <a:spcPts val="0"/>
              </a:spcAft>
              <a:buClrTx/>
              <a:buSzTx/>
              <a:buFont typeface="+mj-lt"/>
              <a:buAutoNum type="arabicPeriod"/>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three other sections that calculate your inventory. The first is “Current Inventory”. </a:t>
            </a:r>
            <a:r>
              <a:rPr lang="en-US" sz="1800" dirty="0">
                <a:effectLst/>
                <a:latin typeface="Girl Scout Text Book" panose="02020003000000000000" pitchFamily="18" charset="0"/>
                <a:ea typeface="MS Mincho" panose="02020609040205080304" pitchFamily="49" charset="-128"/>
                <a:cs typeface="Arial" panose="020B0604020202020204" pitchFamily="34" charset="0"/>
              </a:rPr>
              <a:t>Clicking the arrow next to the total number of packages will show you this information by type of cookie. In general, if you see “Specialty” and “Specialty 2”, those are cookies that are at a higher price than the rest of the cookies. Check with your Troop Cookie Volunteer for more information on what varieties are considered Specialty or Specialty 2. </a:t>
            </a: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514342"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click the arrow next to any of the varieties, you will see more detail on how that number was calculated.</a:t>
            </a:r>
          </a:p>
          <a:p>
            <a:pPr marL="628642" marR="0" lvl="1"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“Received” numbers come from the information the Troop Cookie Volunteer has of how many cookies you have received and signed for. If you believe there is an error in this, please contact your Troop Cookie Volunteer.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“Delivered” section will reflect the Offline Sales the Girl Scout has entered above, any sales the Girl Scout made on her Mobile app using the “Give Cookies to Customer Now” feature and any girl delivery orders that have been delivered and marked delivered to her customer on the orders tab. </a:t>
            </a:r>
          </a:p>
          <a:p>
            <a:pPr marL="342900" marR="0" lvl="0" indent="-342900">
              <a:spcBef>
                <a:spcPts val="60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next section will show how many cookies you need to fill girl delivery orders you have approved and girl delivery orders that you have yet to approve. Expanding each category will show you how many orders are approved and how many need to be approved with how much inventory you need for each of those categories.</a:t>
            </a:r>
          </a:p>
          <a:p>
            <a:pPr marL="342900" marR="0" lvl="0" indent="-342900">
              <a:spcBef>
                <a:spcPts val="60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final inventory section is Inventory Needed. This will show if you need any packages of cookies to fill your orders. Expanding any of the sections that show a negative number will show you how many you need and why. To know what varieties are needed, you will have to review your orders tab and then work to secure more cookies to fill those orders.</a:t>
            </a:r>
          </a:p>
          <a:p>
            <a:pPr marL="342900" marR="0" lvl="0" indent="-342900">
              <a:spcBef>
                <a:spcPts val="600"/>
              </a:spcBef>
              <a:spcAft>
                <a:spcPts val="0"/>
              </a:spcAft>
              <a:buFont typeface="+mj-lt"/>
              <a:buAutoNum type="arabicPeriod"/>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you have questions about any of the numbers of received orders in your Current Inventory section, ask your Troop Cookie Volunteer for more information. </a:t>
            </a:r>
          </a:p>
          <a:p>
            <a:pPr marL="0" marR="0" lvl="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Remember, it may take the volunteer a few days to enter transactions, so be patient if you have received cookies from the troop that need to be entered.</a:t>
            </a:r>
          </a:p>
          <a:p>
            <a:pPr marL="0" marR="0" lvl="0" indent="0">
              <a:spcBef>
                <a:spcPts val="600"/>
              </a:spcBef>
              <a:spcAft>
                <a:spcPts val="0"/>
              </a:spcAft>
              <a:buFont typeface="Arial" panose="020B0604020202020204" pitchFamily="34" charset="0"/>
              <a:buNone/>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25</a:t>
            </a:fld>
            <a:endParaRPr lang="en-US" dirty="0"/>
          </a:p>
        </p:txBody>
      </p:sp>
    </p:spTree>
    <p:extLst>
      <p:ext uri="{BB962C8B-B14F-4D97-AF65-F5344CB8AC3E}">
        <p14:creationId xmlns:p14="http://schemas.microsoft.com/office/powerpoint/2010/main" val="522875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Financials section is a valuable tool to help you understand the amount due for the cookie sale and how the troop is calculating the amount.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Using the “at a glance” view is a great way to see the overall amounts paid and due. If you need more detail, you can expand any of the sections to find out more.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four sections to your financials that you can expand to get details.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28600" indent="-228600">
              <a:buFont typeface="+mj-lt"/>
              <a:buAutoNum type="arabicPeriod"/>
            </a:pPr>
            <a:r>
              <a:rPr lang="en-US" sz="900" b="1" dirty="0">
                <a:latin typeface="Palatino Linotype" panose="02040502050505030304" pitchFamily="18" charset="0"/>
              </a:rPr>
              <a:t>Initial Cookies (Order Card) </a:t>
            </a:r>
          </a:p>
          <a:p>
            <a:pPr marL="628642" marR="0" lvl="1" indent="-285750">
              <a:spcBef>
                <a:spcPts val="0"/>
              </a:spcBef>
              <a:spcAft>
                <a:spcPts val="0"/>
              </a:spcAft>
              <a:buFont typeface="Arial" panose="020B0604020202020204" pitchFamily="34" charset="0"/>
              <a:buChar char="•"/>
            </a:pPr>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This section may not apply if the council does not do initial order. </a:t>
            </a:r>
          </a:p>
          <a:p>
            <a:pPr marL="628642" marR="0" lvl="1"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expand this section with the arrow, you will find information on the initial packages you received at pickup, minus any packages you received for in-person delivery orders because those were pre-paid and you do not owe for those.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also see any Council or Troop Charity (Cookie Share or Gift of Caring) packages that you had orders for.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NOTE: Cookie and Specialty packages may apply if your council sells cookies at two different pricing tiers. Contact your troop cookie volunteer for additional information.</a:t>
            </a:r>
            <a:endParaRPr lang="en-US" sz="900" dirty="0">
              <a:latin typeface="Palatino Linotype" panose="02040502050505030304" pitchFamily="18" charset="0"/>
            </a:endParaRPr>
          </a:p>
          <a:p>
            <a:pPr marL="228600" indent="-228600">
              <a:buFont typeface="+mj-lt"/>
              <a:buAutoNum type="arabicPeriod" startAt="2"/>
            </a:pPr>
            <a:r>
              <a:rPr lang="en-US" sz="900" b="1" dirty="0">
                <a:latin typeface="Palatino Linotype" panose="02040502050505030304" pitchFamily="18" charset="0"/>
              </a:rPr>
              <a:t>Additional Cookies Received</a:t>
            </a:r>
          </a:p>
          <a:p>
            <a:pPr marL="571492" lvl="1" indent="-228600">
              <a:buFont typeface="Arial" panose="020B0604020202020204" pitchFamily="34" charset="0"/>
              <a:buChar char="•"/>
            </a:pPr>
            <a:r>
              <a:rPr lang="en-US" sz="900" dirty="0">
                <a:latin typeface="Palatino Linotype" panose="02040502050505030304" pitchFamily="18" charset="0"/>
              </a:rPr>
              <a:t>The categories are the same as the Initial Cookies but reflect packages transferred to you from the troop. For any questions about this or if this figure does not reflect the packages you picked up, please contact your troop volunteer.</a:t>
            </a:r>
          </a:p>
          <a:p>
            <a:pPr marL="228600" indent="-228600">
              <a:buFont typeface="+mj-lt"/>
              <a:buAutoNum type="arabicPeriod" startAt="2"/>
            </a:pPr>
            <a:r>
              <a:rPr lang="en-US" sz="900" b="1" dirty="0">
                <a:latin typeface="Palatino Linotype" panose="02040502050505030304" pitchFamily="18" charset="0"/>
              </a:rPr>
              <a:t>Payments</a:t>
            </a:r>
          </a:p>
          <a:p>
            <a:pPr marL="514342" lvl="1" indent="-171450">
              <a:buFont typeface="Arial" panose="020B0604020202020204" pitchFamily="34" charset="0"/>
              <a:buChar char="•"/>
            </a:pPr>
            <a:r>
              <a:rPr lang="en-US" sz="900" dirty="0">
                <a:latin typeface="Palatino Linotype" panose="02040502050505030304" pitchFamily="18" charset="0"/>
              </a:rPr>
              <a:t>Online Paid: This reflects any online payments you received for In-Person Delivery or Cookies in Hand orders</a:t>
            </a:r>
          </a:p>
          <a:p>
            <a:pPr marL="514342" lvl="1" indent="-171450">
              <a:buFont typeface="Arial" panose="020B0604020202020204" pitchFamily="34" charset="0"/>
              <a:buChar char="•"/>
            </a:pPr>
            <a:r>
              <a:rPr lang="en-US" sz="900" dirty="0">
                <a:latin typeface="Palatino Linotype" panose="02040502050505030304" pitchFamily="18" charset="0"/>
              </a:rPr>
              <a:t>Offline Paid: This amount is any payments for cookies received offline, generally cash or check, that you have given to your troop volunteer that they has entered.</a:t>
            </a:r>
          </a:p>
          <a:p>
            <a:pPr marL="514342" lvl="1" indent="-171450">
              <a:buFont typeface="Arial" panose="020B0604020202020204" pitchFamily="34" charset="0"/>
              <a:buChar char="•"/>
            </a:pPr>
            <a:r>
              <a:rPr lang="en-US" sz="900" dirty="0">
                <a:latin typeface="Palatino Linotype" panose="02040502050505030304" pitchFamily="18" charset="0"/>
              </a:rPr>
              <a:t>If this does not match your records, contact the troop cookie volunteer to help understand the differences.</a:t>
            </a:r>
          </a:p>
          <a:p>
            <a:pPr marL="228600" indent="-228600">
              <a:buFont typeface="+mj-lt"/>
              <a:buAutoNum type="arabicPeriod" startAt="2"/>
            </a:pPr>
            <a:r>
              <a:rPr lang="en-US" sz="900" b="1" dirty="0">
                <a:latin typeface="Palatino Linotype" panose="02040502050505030304" pitchFamily="18" charset="0"/>
              </a:rPr>
              <a:t>Total Balance Due</a:t>
            </a:r>
          </a:p>
          <a:p>
            <a:pPr marL="571492" lvl="1" indent="-228600">
              <a:buFont typeface="Arial" panose="020B0604020202020204" pitchFamily="34" charset="0"/>
              <a:buChar char="•"/>
            </a:pPr>
            <a:r>
              <a:rPr lang="en-US" sz="900" b="0" dirty="0">
                <a:latin typeface="Palatino Linotype" panose="02040502050505030304" pitchFamily="18" charset="0"/>
              </a:rPr>
              <a:t>Total Money Owed: The amount you owed for the cookies received at initial pickup and additional cookies received. Note, if your council sells cookies at two different prices, that has been accounted for in your money owed.</a:t>
            </a:r>
          </a:p>
          <a:p>
            <a:pPr marL="571492" lvl="1" indent="-228600">
              <a:buFont typeface="Arial" panose="020B0604020202020204" pitchFamily="34" charset="0"/>
              <a:buChar char="•"/>
            </a:pPr>
            <a:r>
              <a:rPr lang="en-US" sz="900" b="0" dirty="0">
                <a:latin typeface="Palatino Linotype" panose="02040502050505030304" pitchFamily="18" charset="0"/>
              </a:rPr>
              <a:t>Total Money Paid: The total from the “Payments” section.</a:t>
            </a:r>
          </a:p>
          <a:p>
            <a:pPr marL="571492" lvl="1" indent="-228600">
              <a:buFont typeface="Arial" panose="020B0604020202020204" pitchFamily="34" charset="0"/>
              <a:buChar char="•"/>
            </a:pPr>
            <a:r>
              <a:rPr lang="en-US" sz="900" b="0" dirty="0">
                <a:latin typeface="Palatino Linotype" panose="02040502050505030304" pitchFamily="18" charset="0"/>
              </a:rPr>
              <a:t>Total Balance Due: The difference between the amount owed and the amount paid.</a:t>
            </a:r>
          </a:p>
          <a:p>
            <a:pPr marL="571492" lvl="1" indent="-228600">
              <a:buFont typeface="Arial" panose="020B0604020202020204" pitchFamily="34" charset="0"/>
              <a:buChar char="•"/>
            </a:pPr>
            <a:r>
              <a:rPr lang="en-US" sz="900" b="0" dirty="0">
                <a:latin typeface="Palatino Linotype" panose="02040502050505030304" pitchFamily="18" charset="0"/>
              </a:rPr>
              <a:t>If you think any of the figures in this section are incorrect, contact your troop cookie volunteer to compare the information she has on file for you from what you think this should be.</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26</a:t>
            </a:fld>
            <a:endParaRPr lang="en-US" dirty="0"/>
          </a:p>
        </p:txBody>
      </p:sp>
    </p:spTree>
    <p:extLst>
      <p:ext uri="{BB962C8B-B14F-4D97-AF65-F5344CB8AC3E}">
        <p14:creationId xmlns:p14="http://schemas.microsoft.com/office/powerpoint/2010/main" val="3721497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900" b="1" i="1" baseline="0">
                <a:latin typeface="Palatino Linotype"/>
              </a:rPr>
              <a:t>Note to council: Remove this slide if not using this functionality, if you are using </a:t>
            </a:r>
            <a:r>
              <a:rPr lang="en-US" b="1" i="1">
                <a:latin typeface="Palatino Linotype"/>
              </a:rPr>
              <a:t>I,t</a:t>
            </a:r>
            <a:r>
              <a:rPr lang="en-US" sz="900" b="1" i="1" baseline="0">
                <a:latin typeface="Palatino Linotype"/>
              </a:rPr>
              <a:t> select which image has the correct cookies and delete the other.</a:t>
            </a:r>
          </a:p>
          <a:p>
            <a:pPr marL="285750" marR="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Delivery Settings function gives you the opportunity to turn off Girl Scout delivery and off varieties of cookies. This might be useful if you run out of a cookie variety and can’t get any more to fill customer orders or you are entirely out of cookies for delivering to customers or otherwise are unable to deliver cookies to customers.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are worried about your inventory, always check with your troop cookie volunteer first to see if you can get more cookies before turning off a variety. Turning it off means a customer doesn’t have the option to purchase it for delivery so you don’t have to decline their order and disappoint them if they can’t get the variety they ordered.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you know you need to turn off delivery or a variety(</a:t>
            </a:r>
            <a:r>
              <a:rPr lang="en-US" sz="900" dirty="0" err="1">
                <a:effectLst/>
                <a:latin typeface="Palatino Linotype" panose="02040502050505030304" pitchFamily="18" charset="0"/>
                <a:ea typeface="MS Mincho" panose="02020609040205080304" pitchFamily="49" charset="-128"/>
                <a:cs typeface="Arial" panose="020B0604020202020204" pitchFamily="34" charset="0"/>
              </a:rPr>
              <a:t>ies</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go to the bottom of your “My Cookies” tab and find the Girl Scout Delivery Settings section.</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When you select “inactive” to turn off the Girl Scout delivery option for your customer, you will get a warning message. If you want to turn delivery off, click “Update delivery settings”. Once you have turned it to inactive, the varieties section will be removed and is superseded by a message. You can turn the site back on at anytime during your council sale dates. </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wish to offer delivery but are out of a cookie variety and can’t get more inventory, you can turn off just that variety of cookie for delivery and customers can only purchase those for shipping and not delivery. To do that, simply click the “off” button then click the Update delivery settings button, and it will remove that variety from the Girl Scout delivery option. If you are able to offer that to customers again, return to this section and click the “on” slider to turn that variety back on.</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27</a:t>
            </a:fld>
            <a:endParaRPr lang="en-US"/>
          </a:p>
        </p:txBody>
      </p:sp>
    </p:spTree>
    <p:extLst>
      <p:ext uri="{BB962C8B-B14F-4D97-AF65-F5344CB8AC3E}">
        <p14:creationId xmlns:p14="http://schemas.microsoft.com/office/powerpoint/2010/main" val="1448194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Girl Scouts can be even more excited about their Digital Cookie experience when they give a Cheer to another Girl Scout in their troop or receive one from a troop member, troop volunteer, or even a customer.</a:t>
            </a:r>
          </a:p>
          <a:p>
            <a:pPr marL="171450" indent="-171450">
              <a:buFont typeface="Arial" panose="020B0604020202020204" pitchFamily="34" charset="0"/>
              <a:buChar char="•"/>
            </a:pPr>
            <a:r>
              <a:rPr lang="en-US" sz="900" dirty="0">
                <a:latin typeface="Palatino Linotype" panose="02040502050505030304" pitchFamily="18" charset="0"/>
              </a:rPr>
              <a:t>Girl Scouts can see if they have any cheers on their dashboard. If they don’t, encourage them to send some from the “Send a Cheer” button on their homepage or the “Cheers” tab.</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28</a:t>
            </a:fld>
            <a:endParaRPr lang="en-US" dirty="0"/>
          </a:p>
        </p:txBody>
      </p:sp>
    </p:spTree>
    <p:extLst>
      <p:ext uri="{BB962C8B-B14F-4D97-AF65-F5344CB8AC3E}">
        <p14:creationId xmlns:p14="http://schemas.microsoft.com/office/powerpoint/2010/main" val="1093503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In the Cheers module, Girl Scouts can see the other members of their troop and the percentage of sales towards them reaching their goal.</a:t>
            </a:r>
          </a:p>
          <a:p>
            <a:pPr marL="171450" indent="-171450">
              <a:buFont typeface="Arial" panose="020B0604020202020204" pitchFamily="34" charset="0"/>
              <a:buChar char="•"/>
            </a:pPr>
            <a:r>
              <a:rPr lang="en-US" sz="900" dirty="0">
                <a:latin typeface="Palatino Linotype" panose="02040502050505030304" pitchFamily="18" charset="0"/>
              </a:rPr>
              <a:t>They can select the “Pick a cheer to send” drop down next to the name of the Girl Scout they wish to cheer.</a:t>
            </a:r>
          </a:p>
          <a:p>
            <a:pPr marL="171450" indent="-171450">
              <a:buFont typeface="Arial" panose="020B0604020202020204" pitchFamily="34" charset="0"/>
              <a:buChar char="•"/>
            </a:pPr>
            <a:r>
              <a:rPr lang="en-US" sz="900" dirty="0">
                <a:latin typeface="Palatino Linotype" panose="02040502050505030304" pitchFamily="18" charset="0"/>
              </a:rPr>
              <a:t>Girl Scouts will see a choice of .gif images and short messages they can send. As they select the message and image they will see a preview of the cheer and then can click “Send this Cheer”</a:t>
            </a:r>
          </a:p>
          <a:p>
            <a:pPr marL="171450" indent="-171450">
              <a:buFont typeface="Arial" panose="020B0604020202020204" pitchFamily="34" charset="0"/>
              <a:buChar char="•"/>
            </a:pPr>
            <a:r>
              <a:rPr lang="en-US" sz="900" dirty="0">
                <a:latin typeface="Palatino Linotype" panose="02040502050505030304" pitchFamily="18" charset="0"/>
              </a:rPr>
              <a:t>When Girl Scouts have cheers that have been sent to them, they can see how many cheers on their dashboard and from there, they can click to view their cheers.</a:t>
            </a:r>
          </a:p>
          <a:p>
            <a:pPr marL="171450" indent="-171450">
              <a:buFont typeface="Arial" panose="020B0604020202020204" pitchFamily="34" charset="0"/>
              <a:buChar char="•"/>
            </a:pPr>
            <a:r>
              <a:rPr lang="en-US" sz="900" dirty="0">
                <a:latin typeface="Palatino Linotype" panose="02040502050505030304" pitchFamily="18" charset="0"/>
              </a:rPr>
              <a:t>If the cheer is from another Girl Scout in their troop they can “Cheer Back”, which will take them to a quick screen to return the cheer. </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do not see “Cheer Back” as an option, the cheer is from a troop volunteer or customer, and they can’t send a cheer back to those supporters.</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29</a:t>
            </a:fld>
            <a:endParaRPr lang="en-US" dirty="0"/>
          </a:p>
        </p:txBody>
      </p:sp>
    </p:spTree>
    <p:extLst>
      <p:ext uri="{BB962C8B-B14F-4D97-AF65-F5344CB8AC3E}">
        <p14:creationId xmlns:p14="http://schemas.microsoft.com/office/powerpoint/2010/main" val="3401262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In the Cheers module, Girl Scouts can see the other members of their troop and the percentage of sales towards them reaching their goal.</a:t>
            </a:r>
          </a:p>
          <a:p>
            <a:pPr marL="171450" indent="-171450">
              <a:buFont typeface="Arial" panose="020B0604020202020204" pitchFamily="34" charset="0"/>
              <a:buChar char="•"/>
            </a:pPr>
            <a:r>
              <a:rPr lang="en-US" sz="900" dirty="0">
                <a:latin typeface="Palatino Linotype" panose="02040502050505030304" pitchFamily="18" charset="0"/>
              </a:rPr>
              <a:t>They can select the “Pick a cheer to send” drop down next to the name of the Girl Scout they wish to cheer.</a:t>
            </a:r>
          </a:p>
          <a:p>
            <a:pPr marL="171450" indent="-171450">
              <a:buFont typeface="Arial" panose="020B0604020202020204" pitchFamily="34" charset="0"/>
              <a:buChar char="•"/>
            </a:pPr>
            <a:r>
              <a:rPr lang="en-US" sz="900" dirty="0">
                <a:latin typeface="Palatino Linotype" panose="02040502050505030304" pitchFamily="18" charset="0"/>
              </a:rPr>
              <a:t>Girl Scouts will see a choice of .gif images and short messages they can send. As they select the message and image they will see a preview of the cheer and then can click “Send this Cheer”</a:t>
            </a:r>
          </a:p>
          <a:p>
            <a:pPr marL="171450" indent="-171450">
              <a:buFont typeface="Arial" panose="020B0604020202020204" pitchFamily="34" charset="0"/>
              <a:buChar char="•"/>
            </a:pPr>
            <a:r>
              <a:rPr lang="en-US" sz="900" dirty="0">
                <a:latin typeface="Palatino Linotype" panose="02040502050505030304" pitchFamily="18" charset="0"/>
              </a:rPr>
              <a:t>When Girl Scouts have cheers that have been sent to them, they can see how many cheers on their dashboard and from there, they can click to view their cheers.</a:t>
            </a:r>
          </a:p>
          <a:p>
            <a:pPr marL="171450" indent="-171450">
              <a:buFont typeface="Arial" panose="020B0604020202020204" pitchFamily="34" charset="0"/>
              <a:buChar char="•"/>
            </a:pPr>
            <a:r>
              <a:rPr lang="en-US" sz="900" dirty="0">
                <a:latin typeface="Palatino Linotype" panose="02040502050505030304" pitchFamily="18" charset="0"/>
              </a:rPr>
              <a:t>If the cheer is from another Girl Scout in their troop they can “Cheer Back”, which will take them to a quick screen to return the cheer. </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do not see “Cheer Back” as an option, the cheer is from a troop volunteer or customer, and they can’t send a cheer back to those supporters.</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30</a:t>
            </a:fld>
            <a:endParaRPr lang="en-US" dirty="0"/>
          </a:p>
        </p:txBody>
      </p:sp>
    </p:spTree>
    <p:extLst>
      <p:ext uri="{BB962C8B-B14F-4D97-AF65-F5344CB8AC3E}">
        <p14:creationId xmlns:p14="http://schemas.microsoft.com/office/powerpoint/2010/main" val="331991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alatino Linotype" panose="02040502050505030304" pitchFamily="18" charset="0"/>
              </a:rPr>
              <a:t>Copy can be downloaded from GSCM.org/cookies.</a:t>
            </a:r>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dirty="0"/>
          </a:p>
        </p:txBody>
      </p:sp>
    </p:spTree>
    <p:extLst>
      <p:ext uri="{BB962C8B-B14F-4D97-AF65-F5344CB8AC3E}">
        <p14:creationId xmlns:p14="http://schemas.microsoft.com/office/powerpoint/2010/main" val="3155615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31</a:t>
            </a:fld>
            <a:endParaRPr lang="en-US" dirty="0"/>
          </a:p>
        </p:txBody>
      </p:sp>
    </p:spTree>
    <p:extLst>
      <p:ext uri="{BB962C8B-B14F-4D97-AF65-F5344CB8AC3E}">
        <p14:creationId xmlns:p14="http://schemas.microsoft.com/office/powerpoint/2010/main" val="3242268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aseline="0" dirty="0">
                <a:latin typeface="Palatino Linotype" panose="02040502050505030304" pitchFamily="18" charset="0"/>
              </a:rPr>
              <a:t>Customers either receive a link to a Girl Scout’s site from a mutual connection or receive a Girl Scout’s email announcing that cookie season is open. </a:t>
            </a:r>
          </a:p>
          <a:p>
            <a:pPr marL="171450" indent="-171450">
              <a:buFont typeface="Arial" panose="020B0604020202020204" pitchFamily="34" charset="0"/>
              <a:buChar char="•"/>
            </a:pPr>
            <a:r>
              <a:rPr lang="en-US" sz="900" baseline="0" dirty="0">
                <a:latin typeface="Palatino Linotype" panose="02040502050505030304" pitchFamily="18" charset="0"/>
              </a:rPr>
              <a:t>Customers will click the “Order Cookies” link in the email and be taken to the Girl Scout’s Digital Cookie site.</a:t>
            </a:r>
          </a:p>
        </p:txBody>
      </p:sp>
      <p:sp>
        <p:nvSpPr>
          <p:cNvPr id="4" name="Slide Number Placeholder 3"/>
          <p:cNvSpPr>
            <a:spLocks noGrp="1"/>
          </p:cNvSpPr>
          <p:nvPr>
            <p:ph type="sldNum" sz="quarter" idx="10"/>
          </p:nvPr>
        </p:nvSpPr>
        <p:spPr/>
        <p:txBody>
          <a:bodyPr/>
          <a:lstStyle/>
          <a:p>
            <a:fld id="{9B5DB782-5051-4D47-884F-4E041568556D}" type="slidenum">
              <a:rPr lang="en-US" smtClean="0"/>
              <a:t>32</a:t>
            </a:fld>
            <a:endParaRPr lang="en-US"/>
          </a:p>
        </p:txBody>
      </p:sp>
    </p:spTree>
    <p:extLst>
      <p:ext uri="{BB962C8B-B14F-4D97-AF65-F5344CB8AC3E}">
        <p14:creationId xmlns:p14="http://schemas.microsoft.com/office/powerpoint/2010/main" val="1623193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i="1" baseline="0" dirty="0">
                <a:latin typeface="Palatino Linotype" panose="02040502050505030304" pitchFamily="18" charset="0"/>
              </a:rPr>
              <a:t>Note to council: Select which image has the correct cookies and delete the other.</a:t>
            </a:r>
          </a:p>
          <a:p>
            <a:pPr marL="0" indent="0">
              <a:buFont typeface="Arial" panose="020B0604020202020204" pitchFamily="34" charset="0"/>
              <a:buNone/>
            </a:pPr>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As customers order packages, the total amount updates. </a:t>
            </a:r>
          </a:p>
          <a:p>
            <a:pPr marL="171450" indent="-171450">
              <a:buFont typeface="Arial" panose="020B0604020202020204" pitchFamily="34" charset="0"/>
              <a:buChar char="•"/>
            </a:pPr>
            <a:r>
              <a:rPr lang="en-US" sz="900" baseline="0" dirty="0">
                <a:latin typeface="Palatino Linotype" panose="02040502050505030304" pitchFamily="18" charset="0"/>
              </a:rPr>
              <a:t>After selecting the cookies, customers will select the delivery method</a:t>
            </a:r>
          </a:p>
          <a:p>
            <a:pPr marL="171450" indent="-171450">
              <a:buFont typeface="Arial" panose="020B0604020202020204" pitchFamily="34" charset="0"/>
              <a:buChar char="•"/>
            </a:pPr>
            <a:r>
              <a:rPr lang="en-US" sz="900" baseline="0" dirty="0">
                <a:latin typeface="Palatino Linotype" panose="02040502050505030304" pitchFamily="18" charset="0"/>
              </a:rPr>
              <a:t>Once customers are satisfied with their order, they will simply click the “Checkout” button.</a:t>
            </a:r>
          </a:p>
        </p:txBody>
      </p:sp>
      <p:sp>
        <p:nvSpPr>
          <p:cNvPr id="4" name="Slide Number Placeholder 3"/>
          <p:cNvSpPr>
            <a:spLocks noGrp="1"/>
          </p:cNvSpPr>
          <p:nvPr>
            <p:ph type="sldNum" sz="quarter" idx="10"/>
          </p:nvPr>
        </p:nvSpPr>
        <p:spPr/>
        <p:txBody>
          <a:bodyPr/>
          <a:lstStyle/>
          <a:p>
            <a:fld id="{9B5DB782-5051-4D47-884F-4E041568556D}" type="slidenum">
              <a:rPr lang="en-US" smtClean="0"/>
              <a:t>33</a:t>
            </a:fld>
            <a:endParaRPr lang="en-US"/>
          </a:p>
        </p:txBody>
      </p:sp>
    </p:spTree>
    <p:extLst>
      <p:ext uri="{BB962C8B-B14F-4D97-AF65-F5344CB8AC3E}">
        <p14:creationId xmlns:p14="http://schemas.microsoft.com/office/powerpoint/2010/main" val="1641401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effectLst/>
                <a:latin typeface="Palatino Linotype" panose="02040502050505030304" pitchFamily="18" charset="0"/>
                <a:ea typeface="MS Mincho" panose="02020609040205080304" pitchFamily="49" charset="-128"/>
                <a:cs typeface="Arial" panose="020B0604020202020204" pitchFamily="34" charset="0"/>
              </a:rPr>
              <a:t>Customers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are then taken to a checkout screen to complete basic delivery </a:t>
            </a:r>
            <a:br>
              <a:rPr lang="en-US" sz="900" dirty="0">
                <a:effectLst/>
                <a:latin typeface="Palatino Linotype" panose="02040502050505030304" pitchFamily="18" charset="0"/>
              </a:rPr>
            </a:br>
            <a:r>
              <a:rPr lang="en-US" sz="900" dirty="0">
                <a:effectLst/>
                <a:latin typeface="Palatino Linotype" panose="02040502050505030304" pitchFamily="18" charset="0"/>
                <a:ea typeface="MS Mincho" panose="02020609040205080304" pitchFamily="49" charset="-128"/>
                <a:cs typeface="Arial" panose="020B0604020202020204" pitchFamily="34" charset="0"/>
              </a:rPr>
              <a:t>and billing information.</a:t>
            </a:r>
          </a:p>
          <a:p>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next screens (Order Preferences, Connect with Girl Scouts, and Payment Details) ask customers to:</a:t>
            </a:r>
          </a:p>
          <a:p>
            <a:pPr marL="342900" marR="0" lvl="0" indent="-342900">
              <a:spcBef>
                <a:spcPts val="0"/>
              </a:spcBef>
              <a:spcAft>
                <a:spcPts val="0"/>
              </a:spcAft>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Choose a second option if Girl Scout delivery is not approved.</a:t>
            </a:r>
          </a:p>
          <a:p>
            <a:pPr marL="342900" marR="0" lvl="0" indent="-342900">
              <a:spcBef>
                <a:spcPts val="0"/>
              </a:spcBef>
              <a:spcAft>
                <a:spcPts val="0"/>
              </a:spcAft>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Indicate if they want membership or volunteer information (optional). </a:t>
            </a:r>
          </a:p>
          <a:p>
            <a:pPr marL="342900" marR="0" lvl="0" indent="-342900">
              <a:spcBef>
                <a:spcPts val="0"/>
              </a:spcBef>
              <a:spcAft>
                <a:spcPts val="0"/>
              </a:spcAft>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Share if they were Girl Scouts (optional).</a:t>
            </a:r>
          </a:p>
          <a:p>
            <a:pPr marL="342900" marR="0" lvl="0" indent="-342900">
              <a:spcBef>
                <a:spcPts val="0"/>
              </a:spcBef>
              <a:spcAft>
                <a:spcPts val="0"/>
              </a:spcAft>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Complete credit card information.</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34</a:t>
            </a:fld>
            <a:endParaRPr lang="en-US" dirty="0"/>
          </a:p>
        </p:txBody>
      </p:sp>
    </p:spTree>
    <p:extLst>
      <p:ext uri="{BB962C8B-B14F-4D97-AF65-F5344CB8AC3E}">
        <p14:creationId xmlns:p14="http://schemas.microsoft.com/office/powerpoint/2010/main" val="2725825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customers have completed the information and clicked continue at each step, they will click the “I am not a robot” box and the “Place Order” button</a:t>
            </a:r>
          </a:p>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Customers then see an order confirmation screen that includes the option of placing a new order in case they want to send some to a friend! </a:t>
            </a:r>
          </a:p>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Customers will then receive a series of emails depending on their order delivery method. </a:t>
            </a:r>
          </a:p>
          <a:p>
            <a:pPr marL="628642" lvl="1"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See Customer Experience tip-sheets for more details on the emails customers receive</a:t>
            </a: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35</a:t>
            </a:fld>
            <a:endParaRPr lang="en-US"/>
          </a:p>
        </p:txBody>
      </p:sp>
    </p:spTree>
    <p:extLst>
      <p:ext uri="{BB962C8B-B14F-4D97-AF65-F5344CB8AC3E}">
        <p14:creationId xmlns:p14="http://schemas.microsoft.com/office/powerpoint/2010/main" val="4239411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aseline="0" dirty="0">
                <a:latin typeface="Palatino Linotype" panose="02040502050505030304" pitchFamily="18" charset="0"/>
              </a:rPr>
              <a:t>There are a lot of people who don’t know a Girl Scout and want the cookies and are willing to pay shipping to both get the delicious cookies and support your Girl Scout.</a:t>
            </a:r>
          </a:p>
          <a:p>
            <a:r>
              <a:rPr lang="en-US" sz="900" baseline="0" dirty="0">
                <a:latin typeface="Palatino Linotype" panose="02040502050505030304" pitchFamily="18" charset="0"/>
              </a:rPr>
              <a:t>Customers can decide if they want to purchase shipped, or donate a box or two, or nothing at all.</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36</a:t>
            </a:fld>
            <a:endParaRPr lang="en-US"/>
          </a:p>
        </p:txBody>
      </p:sp>
    </p:spTree>
    <p:extLst>
      <p:ext uri="{BB962C8B-B14F-4D97-AF65-F5344CB8AC3E}">
        <p14:creationId xmlns:p14="http://schemas.microsoft.com/office/powerpoint/2010/main" val="1605623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councils: bring over the registration help slides from the troop cookie volunteer training if you want to review those steps </a:t>
            </a:r>
            <a:r>
              <a:rPr lang="en-US" b="1"/>
              <a:t>with caregivers. </a:t>
            </a:r>
          </a:p>
        </p:txBody>
      </p:sp>
      <p:sp>
        <p:nvSpPr>
          <p:cNvPr id="4" name="Slide Number Placeholder 3"/>
          <p:cNvSpPr>
            <a:spLocks noGrp="1"/>
          </p:cNvSpPr>
          <p:nvPr>
            <p:ph type="sldNum" sz="quarter" idx="5"/>
          </p:nvPr>
        </p:nvSpPr>
        <p:spPr/>
        <p:txBody>
          <a:bodyPr/>
          <a:lstStyle/>
          <a:p>
            <a:fld id="{418D6D84-A646-E642-963F-FEAA763E137C}" type="slidenum">
              <a:rPr lang="en-US" smtClean="0"/>
              <a:pPr/>
              <a:t>37</a:t>
            </a:fld>
            <a:endParaRPr lang="en-US" dirty="0"/>
          </a:p>
        </p:txBody>
      </p:sp>
    </p:spTree>
    <p:extLst>
      <p:ext uri="{BB962C8B-B14F-4D97-AF65-F5344CB8AC3E}">
        <p14:creationId xmlns:p14="http://schemas.microsoft.com/office/powerpoint/2010/main" val="2025433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Click Need help to log in: </a:t>
            </a:r>
          </a:p>
          <a:p>
            <a:pPr marL="514342" lvl="1" indent="-171450">
              <a:buFont typeface="Arial" panose="020B0604020202020204" pitchFamily="34" charset="0"/>
              <a:buChar char="•"/>
            </a:pPr>
            <a:r>
              <a:rPr lang="en-US" sz="900" dirty="0">
                <a:latin typeface="Palatino Linotype" panose="02040502050505030304" pitchFamily="18" charset="0"/>
              </a:rPr>
              <a:t>If you didn’t receive your registration email and you want to check which email address is on file. </a:t>
            </a:r>
          </a:p>
          <a:p>
            <a:pPr marL="514342" lvl="1" indent="-171450">
              <a:buFont typeface="Arial" panose="020B0604020202020204" pitchFamily="34" charset="0"/>
              <a:buChar char="•"/>
            </a:pPr>
            <a:r>
              <a:rPr lang="en-US" sz="900" dirty="0">
                <a:latin typeface="Palatino Linotype" panose="02040502050505030304" pitchFamily="18" charset="0"/>
              </a:rPr>
              <a:t>Forgot your password</a:t>
            </a:r>
          </a:p>
          <a:p>
            <a:pPr marL="171450" lvl="0" indent="-171450">
              <a:buFont typeface="Arial" panose="020B0604020202020204" pitchFamily="34" charset="0"/>
              <a:buChar char="•"/>
            </a:pPr>
            <a:r>
              <a:rPr lang="en-US" sz="900" dirty="0">
                <a:latin typeface="Palatino Linotype" panose="02040502050505030304" pitchFamily="18" charset="0"/>
              </a:rPr>
              <a:t>Click Help at the bottom of the page to go to the Help Center for FAQs, Tip Sheets, and more. </a:t>
            </a:r>
          </a:p>
          <a:p>
            <a:pPr marL="171450" lvl="0" indent="-171450">
              <a:buFont typeface="Arial" panose="020B0604020202020204" pitchFamily="34" charset="0"/>
              <a:buChar char="•"/>
            </a:pPr>
            <a:r>
              <a:rPr lang="en-US" sz="900" dirty="0">
                <a:latin typeface="Palatino Linotype" panose="02040502050505030304" pitchFamily="18" charset="0"/>
              </a:rPr>
              <a:t>There are also help sections built into the site. </a:t>
            </a:r>
          </a:p>
          <a:p>
            <a:pPr marL="514342"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38</a:t>
            </a:fld>
            <a:endParaRPr lang="en-US" dirty="0"/>
          </a:p>
        </p:txBody>
      </p:sp>
    </p:spTree>
    <p:extLst>
      <p:ext uri="{BB962C8B-B14F-4D97-AF65-F5344CB8AC3E}">
        <p14:creationId xmlns:p14="http://schemas.microsoft.com/office/powerpoint/2010/main" val="600734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Select the role you need support on and then select the category</a:t>
            </a:r>
          </a:p>
          <a:p>
            <a:pPr marL="171450" indent="-171450">
              <a:buFont typeface="Arial" panose="020B0604020202020204" pitchFamily="34" charset="0"/>
              <a:buChar char="•"/>
            </a:pPr>
            <a:r>
              <a:rPr lang="en-US" dirty="0"/>
              <a:t>Inside each category there are detailed instructions, links to tip sheets, or video tutorials to help the user. </a:t>
            </a:r>
          </a:p>
        </p:txBody>
      </p:sp>
      <p:sp>
        <p:nvSpPr>
          <p:cNvPr id="4" name="Slide Number Placeholder 3"/>
          <p:cNvSpPr>
            <a:spLocks noGrp="1"/>
          </p:cNvSpPr>
          <p:nvPr>
            <p:ph type="sldNum" sz="quarter" idx="5"/>
          </p:nvPr>
        </p:nvSpPr>
        <p:spPr/>
        <p:txBody>
          <a:bodyPr/>
          <a:lstStyle/>
          <a:p>
            <a:fld id="{418D6D84-A646-E642-963F-FEAA763E137C}" type="slidenum">
              <a:rPr lang="en-US" smtClean="0"/>
              <a:pPr/>
              <a:t>39</a:t>
            </a:fld>
            <a:endParaRPr lang="en-US" dirty="0"/>
          </a:p>
        </p:txBody>
      </p:sp>
    </p:spTree>
    <p:extLst>
      <p:ext uri="{BB962C8B-B14F-4D97-AF65-F5344CB8AC3E}">
        <p14:creationId xmlns:p14="http://schemas.microsoft.com/office/powerpoint/2010/main" val="1066983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Palatino Linotype" panose="02040502050505030304" pitchFamily="18" charset="0"/>
              </a:rPr>
              <a:t>Still need help? Click on the  Contact customer support link</a:t>
            </a:r>
          </a:p>
          <a:p>
            <a:pPr marL="171450" indent="-171450">
              <a:buFont typeface="Arial" panose="020B0604020202020204" pitchFamily="34" charset="0"/>
              <a:buChar char="•"/>
            </a:pPr>
            <a:r>
              <a:rPr lang="en-US" dirty="0">
                <a:latin typeface="Palatino Linotype" panose="02040502050505030304" pitchFamily="18" charset="0"/>
              </a:rPr>
              <a:t>Click the topic you need help with and complete the form for more assistance</a:t>
            </a:r>
          </a:p>
          <a:p>
            <a:pPr marL="171450" indent="-171450">
              <a:buFont typeface="Arial" panose="020B0604020202020204" pitchFamily="34" charset="0"/>
              <a:buChar char="•"/>
            </a:pPr>
            <a:r>
              <a:rPr lang="en-US" dirty="0">
                <a:latin typeface="Palatino Linotype" panose="02040502050505030304" pitchFamily="18" charset="0"/>
              </a:rPr>
              <a:t>Want to talk to a live agent? Click on the Live Chat button during business hours to chat with a Digital Cookie customer support agent.</a:t>
            </a:r>
          </a:p>
        </p:txBody>
      </p:sp>
      <p:sp>
        <p:nvSpPr>
          <p:cNvPr id="4" name="Slide Number Placeholder 3"/>
          <p:cNvSpPr>
            <a:spLocks noGrp="1"/>
          </p:cNvSpPr>
          <p:nvPr>
            <p:ph type="sldNum" sz="quarter" idx="5"/>
          </p:nvPr>
        </p:nvSpPr>
        <p:spPr/>
        <p:txBody>
          <a:bodyPr/>
          <a:lstStyle/>
          <a:p>
            <a:fld id="{418D6D84-A646-E642-963F-FEAA763E137C}" type="slidenum">
              <a:rPr lang="en-US" smtClean="0"/>
              <a:pPr/>
              <a:t>40</a:t>
            </a:fld>
            <a:endParaRPr lang="en-US" dirty="0"/>
          </a:p>
        </p:txBody>
      </p:sp>
    </p:spTree>
    <p:extLst>
      <p:ext uri="{BB962C8B-B14F-4D97-AF65-F5344CB8AC3E}">
        <p14:creationId xmlns:p14="http://schemas.microsoft.com/office/powerpoint/2010/main" val="4053115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effectLst/>
                <a:latin typeface="Palatino Linotype"/>
                <a:ea typeface="MS Mincho"/>
                <a:cs typeface="Arial" panose="020B0604020202020204" pitchFamily="34" charset="0"/>
              </a:rPr>
              <a:t>Note to councils: Customize the dates for when registration emails will be sent.</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dirty="0">
              <a:effectLst/>
              <a:latin typeface="Palatino Linotype"/>
              <a:ea typeface="MS Mincho"/>
              <a:cs typeface="Arial" panose="020B0604020202020204" pitchFamily="34" charset="0"/>
            </a:endParaRPr>
          </a:p>
          <a:p>
            <a:pPr marL="173355" marR="0" lvl="0" indent="-17335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a:ea typeface="MS Mincho"/>
                <a:cs typeface="Arial" panose="020B0604020202020204" pitchFamily="34" charset="0"/>
              </a:rPr>
              <a:t>Watch for your registration email* from “Girl Scout Cookies” </a:t>
            </a:r>
            <a:r>
              <a:rPr lang="en-US" sz="900" dirty="0">
                <a:solidFill>
                  <a:srgbClr val="000000"/>
                </a:solidFill>
                <a:effectLst/>
                <a:latin typeface="Palatino Linotype"/>
                <a:ea typeface="MS Mincho"/>
                <a:cs typeface="Arial" panose="020B0604020202020204" pitchFamily="34" charset="0"/>
              </a:rPr>
              <a:t>(</a:t>
            </a:r>
            <a:r>
              <a:rPr lang="en-US" sz="900" u="sng" dirty="0">
                <a:solidFill>
                  <a:srgbClr val="000000"/>
                </a:solidFill>
                <a:effectLst/>
                <a:uFill>
                  <a:solidFill>
                    <a:srgbClr val="00B050"/>
                  </a:solidFill>
                </a:uFill>
                <a:latin typeface="Palatino Linotype"/>
                <a:ea typeface="Times New Roman" panose="02020603050405020304" pitchFamily="18" charset="0"/>
                <a:cs typeface="Arial" panose="020B0604020202020204" pitchFamily="34" charset="0"/>
                <a:hlinkClick r:id="rId3"/>
              </a:rPr>
              <a:t>email@email.girlscouts.org</a:t>
            </a:r>
            <a:r>
              <a:rPr lang="en-US" sz="900" dirty="0">
                <a:solidFill>
                  <a:srgbClr val="000000"/>
                </a:solidFill>
                <a:effectLst/>
                <a:latin typeface="Palatino Linotype"/>
                <a:ea typeface="MS Mincho"/>
                <a:cs typeface="Arial" panose="020B0604020202020204" pitchFamily="34" charset="0"/>
              </a:rPr>
              <a:t>) with the subject “It’s time to register your Girl Scout for Digital Cookie!</a:t>
            </a:r>
            <a:r>
              <a:rPr lang="en-US" sz="900" dirty="0">
                <a:effectLst/>
                <a:latin typeface="Palatino Linotype"/>
                <a:ea typeface="MS Mincho"/>
                <a:cs typeface="Arial" panose="020B0604020202020204" pitchFamily="34" charset="0"/>
              </a:rPr>
              <a:t>” on </a:t>
            </a:r>
            <a:r>
              <a:rPr lang="en-US" sz="900" b="1" dirty="0">
                <a:effectLst/>
                <a:latin typeface="Palatino Linotype"/>
                <a:ea typeface="MS Mincho"/>
                <a:cs typeface="Arial" panose="020B0604020202020204" pitchFamily="34" charset="0"/>
              </a:rPr>
              <a:t>::ENTER COUNCIL DATE:</a:t>
            </a:r>
            <a:r>
              <a:rPr lang="en-US" sz="900" dirty="0">
                <a:effectLst/>
                <a:latin typeface="Palatino Linotype"/>
                <a:ea typeface="MS Mincho"/>
                <a:cs typeface="Arial" panose="020B0604020202020204" pitchFamily="34" charset="0"/>
              </a:rPr>
              <a:t>: Search your “Promotions/Clutter/Spam” folder too.</a:t>
            </a:r>
            <a:endParaRPr lang="en-US" sz="900" dirty="0">
              <a:effectLst/>
              <a:latin typeface="Palatino Linotype"/>
              <a:ea typeface="MS Mincho"/>
              <a:cs typeface="Times New Roman" panose="0202060305040502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Click on </a:t>
            </a:r>
            <a:r>
              <a:rPr lang="en-US" sz="900" b="0" i="0" kern="1200" dirty="0">
                <a:solidFill>
                  <a:schemeClr val="tx1"/>
                </a:solidFill>
                <a:effectLst/>
                <a:latin typeface="Palatino Linotype" panose="02040502050505030304" pitchFamily="18" charset="0"/>
                <a:ea typeface="MS Mincho" panose="02020609040205080304" pitchFamily="49" charset="-128"/>
                <a:cs typeface="Arial" panose="020B0604020202020204" pitchFamily="34" charset="0"/>
              </a:rPr>
              <a:t>the</a:t>
            </a:r>
            <a:r>
              <a:rPr lang="en-US" sz="900" baseline="0" dirty="0">
                <a:latin typeface="Palatino Linotype" panose="02040502050505030304" pitchFamily="18" charset="0"/>
              </a:rPr>
              <a:t> link in the email to be taken to the Digital Cookie site to create a password and login with that password.</a:t>
            </a: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4</a:t>
            </a:fld>
            <a:endParaRPr lang="en-US" dirty="0"/>
          </a:p>
        </p:txBody>
      </p:sp>
    </p:spTree>
    <p:extLst>
      <p:ext uri="{BB962C8B-B14F-4D97-AF65-F5344CB8AC3E}">
        <p14:creationId xmlns:p14="http://schemas.microsoft.com/office/powerpoint/2010/main" val="3129481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42</a:t>
            </a:fld>
            <a:endParaRPr lang="en-US" dirty="0"/>
          </a:p>
        </p:txBody>
      </p:sp>
    </p:spTree>
    <p:extLst>
      <p:ext uri="{BB962C8B-B14F-4D97-AF65-F5344CB8AC3E}">
        <p14:creationId xmlns:p14="http://schemas.microsoft.com/office/powerpoint/2010/main" val="4109121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details will be found on the Tip Sheet. Tip Sheet and updated slides will be available by the end of Sept. 2023.</a:t>
            </a:r>
          </a:p>
        </p:txBody>
      </p:sp>
      <p:sp>
        <p:nvSpPr>
          <p:cNvPr id="4" name="Slide Number Placeholder 3"/>
          <p:cNvSpPr>
            <a:spLocks noGrp="1"/>
          </p:cNvSpPr>
          <p:nvPr>
            <p:ph type="sldNum" sz="quarter" idx="5"/>
          </p:nvPr>
        </p:nvSpPr>
        <p:spPr/>
        <p:txBody>
          <a:bodyPr/>
          <a:lstStyle/>
          <a:p>
            <a:fld id="{418D6D84-A646-E642-963F-FEAA763E137C}" type="slidenum">
              <a:rPr lang="en-US" smtClean="0"/>
              <a:pPr/>
              <a:t>43</a:t>
            </a:fld>
            <a:endParaRPr lang="en-US" dirty="0"/>
          </a:p>
        </p:txBody>
      </p:sp>
    </p:spTree>
    <p:extLst>
      <p:ext uri="{BB962C8B-B14F-4D97-AF65-F5344CB8AC3E}">
        <p14:creationId xmlns:p14="http://schemas.microsoft.com/office/powerpoint/2010/main" val="660498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Users should Download a new version of the Digital Cookie App each year. </a:t>
            </a:r>
          </a:p>
          <a:p>
            <a:pPr marL="171450" indent="-171450">
              <a:buFont typeface="Arial" panose="020B0604020202020204" pitchFamily="34" charset="0"/>
              <a:buChar char="•"/>
            </a:pPr>
            <a:r>
              <a:rPr lang="en-US" baseline="0" dirty="0"/>
              <a:t>Girl Scouts must have their site set up and approved prior to being able to log into the cookie app. </a:t>
            </a:r>
          </a:p>
          <a:p>
            <a:pPr marL="171450" indent="-171450">
              <a:buFont typeface="Arial" panose="020B0604020202020204" pitchFamily="34" charset="0"/>
              <a:buChar char="•"/>
            </a:pPr>
            <a:r>
              <a:rPr lang="en-US" baseline="0" dirty="0"/>
              <a:t>Troop must have troop site set up for the troop option to appear</a:t>
            </a:r>
          </a:p>
          <a:p>
            <a:pPr marL="0" indent="0">
              <a:buFont typeface="Arial" panose="020B0604020202020204" pitchFamily="34" charset="0"/>
              <a:buNone/>
            </a:pPr>
            <a:endParaRPr lang="en-US" baseline="0" dirty="0"/>
          </a:p>
          <a:p>
            <a:pPr marL="228600" indent="-228600">
              <a:buFont typeface="+mj-lt"/>
              <a:buAutoNum type="arabicPeriod"/>
            </a:pPr>
            <a:r>
              <a:rPr lang="en-US" baseline="0" dirty="0"/>
              <a:t>Once logged in, the user will select which account to use to take the cookie sale (Girl Scout or Troop).</a:t>
            </a:r>
          </a:p>
          <a:p>
            <a:pPr marL="228600" indent="-228600">
              <a:buFont typeface="+mj-lt"/>
              <a:buAutoNum type="arabicPeriod"/>
            </a:pPr>
            <a:r>
              <a:rPr lang="en-US" baseline="0" dirty="0"/>
              <a:t>Then you will arrive at the home page, to create a new order click the Mew Cookie Order button. </a:t>
            </a:r>
          </a:p>
          <a:p>
            <a:pPr marL="228600" indent="-228600">
              <a:buFont typeface="+mj-lt"/>
              <a:buAutoNum type="arabicPeriod"/>
            </a:pPr>
            <a:r>
              <a:rPr lang="en-US" baseline="0" dirty="0"/>
              <a:t>Enter the number of cookies and varieties the customer is ordering. </a:t>
            </a:r>
          </a:p>
          <a:p>
            <a:pPr marL="228600" indent="-228600">
              <a:buFont typeface="+mj-lt"/>
              <a:buAutoNum type="arabicPeriod"/>
            </a:pPr>
            <a:r>
              <a:rPr lang="en-US" baseline="0" dirty="0"/>
              <a:t>At checkout select the delivery method, most likely option is “Give Cookies to Customer now” if they are making a face-to-face sale.</a:t>
            </a:r>
          </a:p>
        </p:txBody>
      </p:sp>
      <p:sp>
        <p:nvSpPr>
          <p:cNvPr id="4" name="Slide Number Placeholder 3"/>
          <p:cNvSpPr>
            <a:spLocks noGrp="1"/>
          </p:cNvSpPr>
          <p:nvPr>
            <p:ph type="sldNum" sz="quarter" idx="10"/>
          </p:nvPr>
        </p:nvSpPr>
        <p:spPr/>
        <p:txBody>
          <a:bodyPr/>
          <a:lstStyle/>
          <a:p>
            <a:fld id="{9B5DB782-5051-4D47-884F-4E041568556D}" type="slidenum">
              <a:rPr lang="en-US" smtClean="0"/>
              <a:t>44</a:t>
            </a:fld>
            <a:endParaRPr lang="en-US"/>
          </a:p>
        </p:txBody>
      </p:sp>
    </p:spTree>
    <p:extLst>
      <p:ext uri="{BB962C8B-B14F-4D97-AF65-F5344CB8AC3E}">
        <p14:creationId xmlns:p14="http://schemas.microsoft.com/office/powerpoint/2010/main" val="2710262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Girl Scouts can view orders using the “All Orders” section of their app. Tapping on the “All Orders” or scrolling down will make all of your orders visible by delivery method. </a:t>
            </a:r>
          </a:p>
          <a:p>
            <a:pPr marL="171450" indent="-171450">
              <a:buFont typeface="Arial" panose="020B0604020202020204" pitchFamily="34" charset="0"/>
              <a:buChar char="•"/>
            </a:pPr>
            <a:r>
              <a:rPr lang="en-US" baseline="0" dirty="0"/>
              <a:t>To see the details for an order, click on the green arrow to view the section of orders to approve. </a:t>
            </a:r>
          </a:p>
          <a:p>
            <a:pPr marL="171450" indent="-171450">
              <a:buFont typeface="Arial" panose="020B0604020202020204" pitchFamily="34" charset="0"/>
              <a:buChar char="•"/>
            </a:pPr>
            <a:r>
              <a:rPr lang="en-US" baseline="0" dirty="0"/>
              <a:t>Select the order you want to view and click the green arrow next to the order.</a:t>
            </a:r>
          </a:p>
          <a:p>
            <a:pPr marL="171450" indent="-171450">
              <a:buFont typeface="Arial" panose="020B0604020202020204" pitchFamily="34" charset="0"/>
              <a:buChar char="•"/>
            </a:pPr>
            <a:r>
              <a:rPr lang="en-US" baseline="0" dirty="0"/>
              <a:t>The details for the order will appear and you can review the order and see the status, including shipping status.</a:t>
            </a: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45</a:t>
            </a:fld>
            <a:endParaRPr lang="en-US"/>
          </a:p>
        </p:txBody>
      </p:sp>
    </p:spTree>
    <p:extLst>
      <p:ext uri="{BB962C8B-B14F-4D97-AF65-F5344CB8AC3E}">
        <p14:creationId xmlns:p14="http://schemas.microsoft.com/office/powerpoint/2010/main" val="225491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you first log in, you will have the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Safe Selling for Smart Cookies</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safety video pop-up to watch and review with your Girl Scout(s).</a:t>
            </a:r>
            <a:r>
              <a:rPr lang="en-US" sz="900" dirty="0">
                <a:solidFill>
                  <a:schemeClr val="tx1"/>
                </a:solidFill>
                <a:effectLst/>
                <a:latin typeface="Palatino Linotype" panose="02040502050505030304" pitchFamily="18" charset="0"/>
                <a:ea typeface="MS Mincho" panose="02020609040205080304" pitchFamily="49" charset="-128"/>
                <a:cs typeface="Times New Roman" panose="02020603050405020304" pitchFamily="18" charset="0"/>
              </a:rPr>
              <a:t> </a:t>
            </a:r>
            <a:r>
              <a:rPr lang="en-US" sz="900"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Continue button will turn green after video.</a:t>
            </a:r>
            <a:r>
              <a:rPr lang="en-US" sz="90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You can’t proceed any further until the full video has been viewed</a:t>
            </a:r>
          </a:p>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Read and accept the Terms and Conditions agreement. Note, if you are a volunteer, you will first see an additional Terms and Conditions for Volunteers.</a:t>
            </a:r>
          </a:p>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Next, the “Girl Scout Safety Pledge” will appear. Be sure to read it to/with your Girl Scout(s). Then check the box for “accept” and click “continue.”</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then be taken to a screen to activate your Girl Scout(s) for the Digital Cookie program and update their preferred name if desired. </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Girl Scout you are activating is 13 or older, you have the option to enter her email address and she will complete her own registration process. </a:t>
            </a:r>
            <a:r>
              <a:rPr lang="en-US" sz="900" baseline="0" dirty="0">
                <a:latin typeface="Palatino Linotype" panose="02040502050505030304" pitchFamily="18" charset="0"/>
              </a:rPr>
              <a:t>(Note, the email address for a girl 13+ must be unique and not in use in Digital Cookie) </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under 13 will login in partnership with their caregiver and do not need a separate email address.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After activating all of your Girl Scouts (if you have multiple), you will click the “Access Site” button to be taken to the first Girl Scout’s home page.</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O</a:t>
            </a:r>
            <a:r>
              <a:rPr lang="en-US" sz="900" dirty="0">
                <a:effectLst/>
                <a:latin typeface="Palatino Linotype" panose="02040502050505030304" pitchFamily="18" charset="0"/>
                <a:ea typeface="MS Mincho" panose="02020609040205080304" pitchFamily="49" charset="-128"/>
                <a:cs typeface="Arial" panose="020B0604020202020204" pitchFamily="34" charset="0"/>
              </a:rPr>
              <a:t>nce you have registered, watch your inbox for a registration confirmation email and save this email where you can find it during cookie season!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latin typeface="Palatino Linotype" panose="02040502050505030304" pitchFamily="18" charset="0"/>
              </a:rPr>
              <a:t>Note to councils: If caregivers are both volunteer AND parent, they will only walk through this process once. If parent access is after volunteer access, they will not see the parent Terms and Conditions the parent role until parent access date starts.</a:t>
            </a: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5</a:t>
            </a:fld>
            <a:endParaRPr lang="en-US" dirty="0"/>
          </a:p>
        </p:txBody>
      </p:sp>
    </p:spTree>
    <p:extLst>
      <p:ext uri="{BB962C8B-B14F-4D97-AF65-F5344CB8AC3E}">
        <p14:creationId xmlns:p14="http://schemas.microsoft.com/office/powerpoint/2010/main" val="3710484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effectLst/>
                <a:latin typeface="Palatino Linotype" panose="02040502050505030304" pitchFamily="18" charset="0"/>
                <a:ea typeface="MS Mincho" panose="02020609040205080304" pitchFamily="49" charset="-128"/>
                <a:cs typeface="Arial" panose="020B0604020202020204" pitchFamily="34" charset="0"/>
              </a:rPr>
              <a:t>To setup the Girl Scout’s cookie site, click on the “Set up your Digital Cookie site…” link in the “My Cookie Site” section, or the “Site Setup” at the top</a:t>
            </a:r>
            <a:endParaRPr lang="en-US" sz="900" dirty="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dirty="0"/>
          </a:p>
        </p:txBody>
      </p:sp>
    </p:spTree>
    <p:extLst>
      <p:ext uri="{BB962C8B-B14F-4D97-AF65-F5344CB8AC3E}">
        <p14:creationId xmlns:p14="http://schemas.microsoft.com/office/powerpoint/2010/main" val="239645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b="0" dirty="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Goal Setting: Set My Sales Target</a:t>
            </a:r>
            <a:endParaRPr lang="en-US" sz="900" b="0"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enter how many packages of cookies they are working to sell this year through online and offline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information is entered, the calculator will show how much money the troop will get from her hard work.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Clicking on “Rewards” will take you to your council’s rewards tab (if available) to see what rewards the Girl Scout might want to work towards.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can enter any offline packages they have sold so their customers will see their total sales, not just their digital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474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900" b="0" dirty="0">
                <a:effectLst/>
                <a:latin typeface="Palatino Linotype" panose="02040502050505030304" pitchFamily="18" charset="0"/>
                <a:cs typeface="Arial" panose="020B0604020202020204" pitchFamily="34" charset="0"/>
              </a:rPr>
              <a:t>My Cookie Story</a:t>
            </a: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tell their customers about a troop goal and why it’s important.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share what they’ve learned from the cookie program.</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Save their story. They can make edits to it at any time.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dirty="0"/>
          </a:p>
        </p:txBody>
      </p:sp>
    </p:spTree>
    <p:extLst>
      <p:ext uri="{BB962C8B-B14F-4D97-AF65-F5344CB8AC3E}">
        <p14:creationId xmlns:p14="http://schemas.microsoft.com/office/powerpoint/2010/main" val="141094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dirty="0">
                <a:latin typeface="Palatino Linotype" panose="02040502050505030304" pitchFamily="18" charset="0"/>
              </a:rPr>
              <a:t>Photo/Video Upload</a:t>
            </a:r>
          </a:p>
          <a:p>
            <a:r>
              <a:rPr lang="en-US" sz="900" dirty="0">
                <a:latin typeface="Palatino Linotype" panose="02040502050505030304" pitchFamily="18" charset="0"/>
              </a:rPr>
              <a:t>1. Girl Scouts can choose to upload a photo or use a picture from the gallery. </a:t>
            </a:r>
          </a:p>
          <a:p>
            <a:r>
              <a:rPr lang="en-US" sz="900" dirty="0">
                <a:latin typeface="Palatino Linotype" panose="02040502050505030304" pitchFamily="18" charset="0"/>
              </a:rPr>
              <a:t>2. Or, Girl Scouts can upload a video or use the “Cookie Boss” video.</a:t>
            </a:r>
          </a:p>
          <a:p>
            <a:r>
              <a:rPr lang="en-US" sz="900" dirty="0">
                <a:latin typeface="Palatino Linotype" panose="02040502050505030304" pitchFamily="18" charset="0"/>
              </a:rPr>
              <a:t>3. Bonus! Girl Scouts can get tips on how to make a great video.</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dirty="0"/>
          </a:p>
        </p:txBody>
      </p:sp>
    </p:spTree>
    <p:extLst>
      <p:ext uri="{BB962C8B-B14F-4D97-AF65-F5344CB8AC3E}">
        <p14:creationId xmlns:p14="http://schemas.microsoft.com/office/powerpoint/2010/main" val="455673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Content Page Bottom Green Bar">
    <p:spTree>
      <p:nvGrpSpPr>
        <p:cNvPr id="1" name=""/>
        <p:cNvGrpSpPr/>
        <p:nvPr/>
      </p:nvGrpSpPr>
      <p:grpSpPr>
        <a:xfrm>
          <a:off x="0" y="0"/>
          <a:ext cx="0" cy="0"/>
          <a:chOff x="0" y="0"/>
          <a:chExt cx="0" cy="0"/>
        </a:xfrm>
      </p:grpSpPr>
      <p:sp>
        <p:nvSpPr>
          <p:cNvPr id="5" name="Rectangle 4"/>
          <p:cNvSpPr/>
          <p:nvPr userDrawn="1"/>
        </p:nvSpPr>
        <p:spPr>
          <a:xfrm>
            <a:off x="1" y="4552950"/>
            <a:ext cx="9144001" cy="602601"/>
          </a:xfrm>
          <a:prstGeom prst="rect">
            <a:avLst/>
          </a:prstGeom>
          <a:gradFill flip="none" rotWithShape="1">
            <a:gsLst>
              <a:gs pos="0">
                <a:srgbClr val="00AE58"/>
              </a:gs>
              <a:gs pos="100000">
                <a:schemeClr val="bg1"/>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Content Placeholder 5"/>
          <p:cNvSpPr>
            <a:spLocks noGrp="1"/>
          </p:cNvSpPr>
          <p:nvPr>
            <p:ph sz="quarter" idx="10"/>
          </p:nvPr>
        </p:nvSpPr>
        <p:spPr>
          <a:xfrm>
            <a:off x="256032" y="1051560"/>
            <a:ext cx="8229600" cy="31813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BOTTOM GREEN BAR</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6901" y="4652342"/>
            <a:ext cx="409583" cy="392517"/>
          </a:xfrm>
          <a:prstGeom prst="rect">
            <a:avLst/>
          </a:prstGeom>
        </p:spPr>
      </p:pic>
    </p:spTree>
    <p:extLst>
      <p:ext uri="{BB962C8B-B14F-4D97-AF65-F5344CB8AC3E}">
        <p14:creationId xmlns:p14="http://schemas.microsoft.com/office/powerpoint/2010/main" val="38293943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t>CONTENT PAGE LAYOUT</a:t>
            </a:r>
          </a:p>
        </p:txBody>
      </p:sp>
    </p:spTree>
    <p:extLst>
      <p:ext uri="{BB962C8B-B14F-4D97-AF65-F5344CB8AC3E}">
        <p14:creationId xmlns:p14="http://schemas.microsoft.com/office/powerpoint/2010/main" val="22529649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1"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1"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38"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21"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90"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1"/>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8"/>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8"/>
            <a:ext cx="4229100" cy="806147"/>
          </a:xfrm>
        </p:spPr>
        <p:txBody>
          <a:bodyPr lIns="182880" rIns="182880" anchor="ctr">
            <a:noAutofit/>
          </a:bodyPr>
          <a:lstStyle>
            <a:lvl1pPr marL="0" marR="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40204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8" Type="http://schemas.openxmlformats.org/officeDocument/2006/relationships/slideLayout" Target="../slideLayouts/slideLayout77.xml"/><Relationship Id="rId3"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theme" Target="../theme/theme4.xml"/><Relationship Id="rId8"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theme" Target="../theme/theme5.xml"/><Relationship Id="rId8"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 id="2147484381" r:id="rId35"/>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mj-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mj-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mj-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mj-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 id="2147484378" r:id="rId35"/>
    <p:sldLayoutId id="2147484380" r:id="rId36"/>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cid:0fdce05b-bfef-4e9d-bf1d-bae85ec160f0" TargetMode="External"/><Relationship Id="rId5" Type="http://schemas.openxmlformats.org/officeDocument/2006/relationships/image" Target="../media/image115.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4089" y="2273678"/>
            <a:ext cx="4236426" cy="2179216"/>
          </a:xfrm>
        </p:spPr>
        <p:txBody>
          <a:bodyPr/>
          <a:lstStyle/>
          <a:p>
            <a:r>
              <a:rPr lang="en-US" b="1" dirty="0">
                <a:latin typeface="Girl Scout Display Light"/>
              </a:rPr>
              <a:t>Digital Cookie</a:t>
            </a:r>
            <a:br>
              <a:rPr lang="en-US" b="1" dirty="0">
                <a:latin typeface="Girl Scout Display Light"/>
              </a:rPr>
            </a:br>
            <a:r>
              <a:rPr lang="en-US" b="1" dirty="0">
                <a:latin typeface="Girl Scout Display Light"/>
              </a:rPr>
              <a:t>Parent Training</a:t>
            </a:r>
            <a:br>
              <a:rPr lang="en-US" dirty="0"/>
            </a:br>
            <a:br>
              <a:rPr lang="en-US" sz="1800" dirty="0"/>
            </a:br>
            <a:r>
              <a:rPr lang="en-US" sz="1800" dirty="0"/>
              <a:t>::GSCM 2024::</a:t>
            </a:r>
            <a:endParaRPr lang="en-US" dirty="0">
              <a:latin typeface="Girl Scout Display Light"/>
            </a:endParaRPr>
          </a:p>
        </p:txBody>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defTabSz="514337"/>
            <a:endParaRPr lang="en-US" sz="1800">
              <a:solidFill>
                <a:srgbClr val="000000"/>
              </a:solidFill>
              <a:latin typeface="Palatino Linotype" panose="02040502050505030304"/>
            </a:endParaRPr>
          </a:p>
        </p:txBody>
      </p:sp>
      <p:pic>
        <p:nvPicPr>
          <p:cNvPr id="9" name="Picture Placeholder 8">
            <a:extLst>
              <a:ext uri="{FF2B5EF4-FFF2-40B4-BE49-F238E27FC236}">
                <a16:creationId xmlns:a16="http://schemas.microsoft.com/office/drawing/2014/main" id="{D5076A58-2F24-4EE0-AFAF-145E311A3FE7}"/>
              </a:ext>
            </a:extLst>
          </p:cNvPr>
          <p:cNvPicPr>
            <a:picLocks noGrp="1" noChangeAspect="1"/>
          </p:cNvPicPr>
          <p:nvPr>
            <p:ph type="pic" sz="quarter" idx="21"/>
          </p:nvPr>
        </p:nvPicPr>
        <p:blipFill>
          <a:blip r:embed="rId3"/>
          <a:srcRect l="20844" r="20844"/>
          <a:stretch/>
        </p:blipFill>
        <p:spPr/>
      </p:pic>
      <p:sp>
        <p:nvSpPr>
          <p:cNvPr id="2" name="Footer Placeholder 2">
            <a:extLst>
              <a:ext uri="{FF2B5EF4-FFF2-40B4-BE49-F238E27FC236}">
                <a16:creationId xmlns:a16="http://schemas.microsoft.com/office/drawing/2014/main" id="{5570BF3F-113F-2567-DF35-206BE8237CF3}"/>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defTabSz="514337"/>
            <a:r>
              <a:rPr lang="en-US" sz="600">
                <a:solidFill>
                  <a:srgbClr val="000000"/>
                </a:solidFill>
                <a:latin typeface="Palatino Linotype" panose="02040502050505030304"/>
              </a:rPr>
              <a:t>©2021 Girl Scouts of the USA. All Rights Reserved.  CONFIDENTIAL-Not for public distribution.</a:t>
            </a:r>
          </a:p>
        </p:txBody>
      </p:sp>
      <p:pic>
        <p:nvPicPr>
          <p:cNvPr id="4" name="Picture 3" descr="A green clover on a black background">
            <a:extLst>
              <a:ext uri="{FF2B5EF4-FFF2-40B4-BE49-F238E27FC236}">
                <a16:creationId xmlns:a16="http://schemas.microsoft.com/office/drawing/2014/main" id="{A38DD87A-8CCB-D51D-F4C4-7CE8B37F98E5}"/>
              </a:ext>
            </a:extLst>
          </p:cNvPr>
          <p:cNvPicPr>
            <a:picLocks noChangeAspect="1"/>
          </p:cNvPicPr>
          <p:nvPr/>
        </p:nvPicPr>
        <p:blipFill>
          <a:blip r:embed="rId4"/>
          <a:stretch>
            <a:fillRect/>
          </a:stretch>
        </p:blipFill>
        <p:spPr>
          <a:xfrm>
            <a:off x="285664" y="341983"/>
            <a:ext cx="4033275" cy="1234569"/>
          </a:xfrm>
          <a:prstGeom prst="rect">
            <a:avLst/>
          </a:prstGeom>
        </p:spPr>
      </p:pic>
    </p:spTree>
    <p:extLst>
      <p:ext uri="{BB962C8B-B14F-4D97-AF65-F5344CB8AC3E}">
        <p14:creationId xmlns:p14="http://schemas.microsoft.com/office/powerpoint/2010/main" val="3185525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99FFBE-F584-50E4-93E8-F03B2F13AB84}"/>
              </a:ext>
            </a:extLst>
          </p:cNvPr>
          <p:cNvSpPr>
            <a:spLocks noGrp="1"/>
          </p:cNvSpPr>
          <p:nvPr>
            <p:ph type="sldNum" sz="quarter" idx="12"/>
          </p:nvPr>
        </p:nvSpPr>
        <p:spPr/>
        <p:txBody>
          <a:bodyPr/>
          <a:lstStyle/>
          <a:p>
            <a:fld id="{7691CCDB-B024-8747-B233-CAD1CBC7A901}" type="slidenum">
              <a:rPr lang="en-US" smtClean="0"/>
              <a:pPr/>
              <a:t>10</a:t>
            </a:fld>
            <a:endParaRPr lang="en-US"/>
          </a:p>
        </p:txBody>
      </p:sp>
      <p:sp>
        <p:nvSpPr>
          <p:cNvPr id="3" name="Footer Placeholder 2">
            <a:extLst>
              <a:ext uri="{FF2B5EF4-FFF2-40B4-BE49-F238E27FC236}">
                <a16:creationId xmlns:a16="http://schemas.microsoft.com/office/drawing/2014/main" id="{820DDF48-FDC3-511F-FD55-325277EBB9CB}"/>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itle 3">
            <a:extLst>
              <a:ext uri="{FF2B5EF4-FFF2-40B4-BE49-F238E27FC236}">
                <a16:creationId xmlns:a16="http://schemas.microsoft.com/office/drawing/2014/main" id="{2B762B74-3EEB-C5F8-B863-80FEE2B5A0FB}"/>
              </a:ext>
            </a:extLst>
          </p:cNvPr>
          <p:cNvSpPr>
            <a:spLocks noGrp="1"/>
          </p:cNvSpPr>
          <p:nvPr>
            <p:ph type="title"/>
          </p:nvPr>
        </p:nvSpPr>
        <p:spPr/>
        <p:txBody>
          <a:bodyPr/>
          <a:lstStyle/>
          <a:p>
            <a:r>
              <a:rPr lang="en-US" dirty="0">
                <a:latin typeface="+mj-lt"/>
              </a:rPr>
              <a:t>Approve and Publish</a:t>
            </a:r>
          </a:p>
        </p:txBody>
      </p:sp>
      <p:sp>
        <p:nvSpPr>
          <p:cNvPr id="5" name="Text Placeholder 2058">
            <a:extLst>
              <a:ext uri="{FF2B5EF4-FFF2-40B4-BE49-F238E27FC236}">
                <a16:creationId xmlns:a16="http://schemas.microsoft.com/office/drawing/2014/main" id="{1C197F0F-34D9-6103-80A8-FF8CCBDD6FBA}"/>
              </a:ext>
            </a:extLst>
          </p:cNvPr>
          <p:cNvSpPr txBox="1">
            <a:spLocks/>
          </p:cNvSpPr>
          <p:nvPr/>
        </p:nvSpPr>
        <p:spPr>
          <a:xfrm>
            <a:off x="0" y="154091"/>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mn-lt"/>
              </a:rPr>
              <a:t>Step 2-Setup Your Site</a:t>
            </a:r>
          </a:p>
        </p:txBody>
      </p:sp>
      <p:pic>
        <p:nvPicPr>
          <p:cNvPr id="6" name="Picture 5">
            <a:extLst>
              <a:ext uri="{FF2B5EF4-FFF2-40B4-BE49-F238E27FC236}">
                <a16:creationId xmlns:a16="http://schemas.microsoft.com/office/drawing/2014/main" id="{CDF71073-7D7B-8B86-5CC9-3DB037270BF2}"/>
              </a:ext>
            </a:extLst>
          </p:cNvPr>
          <p:cNvPicPr>
            <a:picLocks noChangeAspect="1"/>
          </p:cNvPicPr>
          <p:nvPr/>
        </p:nvPicPr>
        <p:blipFill>
          <a:blip r:embed="rId3"/>
          <a:stretch>
            <a:fillRect/>
          </a:stretch>
        </p:blipFill>
        <p:spPr>
          <a:xfrm>
            <a:off x="3128962" y="257175"/>
            <a:ext cx="5907089" cy="1794041"/>
          </a:xfrm>
          <a:prstGeom prst="rect">
            <a:avLst/>
          </a:prstGeom>
        </p:spPr>
      </p:pic>
      <p:sp>
        <p:nvSpPr>
          <p:cNvPr id="7" name="Rectangle 6">
            <a:extLst>
              <a:ext uri="{FF2B5EF4-FFF2-40B4-BE49-F238E27FC236}">
                <a16:creationId xmlns:a16="http://schemas.microsoft.com/office/drawing/2014/main" id="{6C1946E0-08E4-FD3A-20F3-4E3711CD4B90}"/>
              </a:ext>
            </a:extLst>
          </p:cNvPr>
          <p:cNvSpPr/>
          <p:nvPr/>
        </p:nvSpPr>
        <p:spPr>
          <a:xfrm>
            <a:off x="3116421" y="2148733"/>
            <a:ext cx="5932170" cy="457200"/>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solidFill>
                  <a:srgbClr val="000000"/>
                </a:solidFill>
                <a:effectLst/>
                <a:ea typeface="MS Mincho" panose="02020609040205080304" pitchFamily="49" charset="-128"/>
                <a:cs typeface="Arial" panose="020B0604020202020204" pitchFamily="34" charset="0"/>
              </a:rPr>
              <a:t>If your button only says “see your site” you may be missing some required fields or didn’t make any changes. Go back and check that everything has been completed.</a:t>
            </a:r>
            <a:endParaRPr lang="en-US" sz="1400" dirty="0">
              <a:effectLst/>
              <a:ea typeface="MS Mincho" panose="02020609040205080304" pitchFamily="49" charset="-128"/>
              <a:cs typeface="Times New Roman" panose="02020603050405020304" pitchFamily="18" charset="0"/>
            </a:endParaRPr>
          </a:p>
        </p:txBody>
      </p:sp>
      <p:grpSp>
        <p:nvGrpSpPr>
          <p:cNvPr id="8" name="Group 7">
            <a:extLst>
              <a:ext uri="{FF2B5EF4-FFF2-40B4-BE49-F238E27FC236}">
                <a16:creationId xmlns:a16="http://schemas.microsoft.com/office/drawing/2014/main" id="{ECBEB152-2FF9-A004-247A-DE03AF0CF9BB}"/>
              </a:ext>
            </a:extLst>
          </p:cNvPr>
          <p:cNvGrpSpPr/>
          <p:nvPr/>
        </p:nvGrpSpPr>
        <p:grpSpPr>
          <a:xfrm>
            <a:off x="3314381" y="2989943"/>
            <a:ext cx="5128390" cy="1601514"/>
            <a:chOff x="0" y="0"/>
            <a:chExt cx="3481070" cy="981075"/>
          </a:xfrm>
        </p:grpSpPr>
        <p:pic>
          <p:nvPicPr>
            <p:cNvPr id="9" name="Picture 8" descr="Graphical user interface, application&#10;&#10;Description automatically generated">
              <a:extLst>
                <a:ext uri="{FF2B5EF4-FFF2-40B4-BE49-F238E27FC236}">
                  <a16:creationId xmlns:a16="http://schemas.microsoft.com/office/drawing/2014/main" id="{6AEAD745-52BC-C7B1-2128-CBACF4F843D8}"/>
                </a:ext>
              </a:extLst>
            </p:cNvPr>
            <p:cNvPicPr>
              <a:picLocks noChangeAspect="1"/>
            </p:cNvPicPr>
            <p:nvPr/>
          </p:nvPicPr>
          <p:blipFill rotWithShape="1">
            <a:blip r:embed="rId4"/>
            <a:srcRect b="51734"/>
            <a:stretch/>
          </p:blipFill>
          <p:spPr bwMode="auto">
            <a:xfrm>
              <a:off x="0" y="0"/>
              <a:ext cx="3481070" cy="981075"/>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F6D82442-F851-5D87-44CD-2FD48C36BDA1}"/>
                </a:ext>
              </a:extLst>
            </p:cNvPr>
            <p:cNvSpPr/>
            <p:nvPr/>
          </p:nvSpPr>
          <p:spPr>
            <a:xfrm>
              <a:off x="1520982" y="674483"/>
              <a:ext cx="688063" cy="190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 name="Group 14">
            <a:extLst>
              <a:ext uri="{FF2B5EF4-FFF2-40B4-BE49-F238E27FC236}">
                <a16:creationId xmlns:a16="http://schemas.microsoft.com/office/drawing/2014/main" id="{E4881064-A184-2CE6-DB04-58933B70895F}"/>
              </a:ext>
            </a:extLst>
          </p:cNvPr>
          <p:cNvGrpSpPr/>
          <p:nvPr/>
        </p:nvGrpSpPr>
        <p:grpSpPr>
          <a:xfrm>
            <a:off x="8030060" y="3301628"/>
            <a:ext cx="1018531" cy="457199"/>
            <a:chOff x="8066839" y="2261404"/>
            <a:chExt cx="1018531" cy="457199"/>
          </a:xfrm>
        </p:grpSpPr>
        <p:sp>
          <p:nvSpPr>
            <p:cNvPr id="13" name="Right Arrow 226">
              <a:extLst>
                <a:ext uri="{FF2B5EF4-FFF2-40B4-BE49-F238E27FC236}">
                  <a16:creationId xmlns:a16="http://schemas.microsoft.com/office/drawing/2014/main" id="{DC17786C-1E48-A1A3-0D56-2C874A6DBAED}"/>
                </a:ext>
              </a:extLst>
            </p:cNvPr>
            <p:cNvSpPr/>
            <p:nvPr/>
          </p:nvSpPr>
          <p:spPr>
            <a:xfrm rot="10800000" flipV="1">
              <a:off x="8066839" y="2340831"/>
              <a:ext cx="407422" cy="327306"/>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4DE8E211-B6C9-56A6-88B1-9326A59F5F8E}"/>
                </a:ext>
              </a:extLst>
            </p:cNvPr>
            <p:cNvSpPr/>
            <p:nvPr/>
          </p:nvSpPr>
          <p:spPr>
            <a:xfrm>
              <a:off x="8392435" y="2261404"/>
              <a:ext cx="692935" cy="457199"/>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Click to edit</a:t>
              </a:r>
              <a:endParaRPr lang="en-US" sz="1200" dirty="0">
                <a:effectLst/>
                <a:ea typeface="MS Mincho" panose="02020609040205080304" pitchFamily="49" charset="-128"/>
                <a:cs typeface="Times New Roman" panose="02020603050405020304" pitchFamily="18" charset="0"/>
              </a:endParaRPr>
            </a:p>
          </p:txBody>
        </p:sp>
      </p:grpSp>
      <p:sp>
        <p:nvSpPr>
          <p:cNvPr id="17" name="Right Arrow 226">
            <a:extLst>
              <a:ext uri="{FF2B5EF4-FFF2-40B4-BE49-F238E27FC236}">
                <a16:creationId xmlns:a16="http://schemas.microsoft.com/office/drawing/2014/main" id="{957940F3-A226-6CD8-E13F-35A4706F8A3B}"/>
              </a:ext>
            </a:extLst>
          </p:cNvPr>
          <p:cNvSpPr/>
          <p:nvPr/>
        </p:nvSpPr>
        <p:spPr>
          <a:xfrm rot="10800000" flipV="1">
            <a:off x="7704421" y="3853465"/>
            <a:ext cx="523253" cy="455831"/>
          </a:xfrm>
          <a:prstGeom prst="bentUp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2282E206-DB4F-37FC-F027-9B88A6D6EFB8}"/>
              </a:ext>
            </a:extLst>
          </p:cNvPr>
          <p:cNvSpPr/>
          <p:nvPr/>
        </p:nvSpPr>
        <p:spPr>
          <a:xfrm>
            <a:off x="8223312" y="4019244"/>
            <a:ext cx="684161" cy="71599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a:solidFill>
                  <a:srgbClr val="000000"/>
                </a:solidFill>
                <a:ea typeface="MS Mincho"/>
                <a:cs typeface="Arial"/>
              </a:rPr>
              <a:t>Click to review and publish</a:t>
            </a:r>
            <a:endParaRPr lang="en-US" sz="120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054420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p:nvPr/>
        </p:nvPicPr>
        <p:blipFill>
          <a:blip r:embed="rId3"/>
          <a:stretch>
            <a:fillRect/>
          </a:stretch>
        </p:blipFill>
        <p:spPr>
          <a:xfrm>
            <a:off x="3098254" y="1366240"/>
            <a:ext cx="2225647" cy="1554797"/>
          </a:xfrm>
          <a:prstGeom prst="rect">
            <a:avLst/>
          </a:prstGeom>
        </p:spPr>
      </p:pic>
      <p:sp>
        <p:nvSpPr>
          <p:cNvPr id="2" name="Slide Number Placeholder 1"/>
          <p:cNvSpPr>
            <a:spLocks noGrp="1"/>
          </p:cNvSpPr>
          <p:nvPr>
            <p:ph type="sldNum" sz="quarter" idx="12"/>
          </p:nvPr>
        </p:nvSpPr>
        <p:spPr/>
        <p:txBody>
          <a:bodyPr/>
          <a:lstStyle/>
          <a:p>
            <a:fld id="{F8C12AA3-6E81-C746-8BB2-6661939CBDDC}" type="slidenum">
              <a:rPr lang="en-US" smtClean="0">
                <a:latin typeface="+mn-lt"/>
              </a:rPr>
              <a:pPr/>
              <a:t>11</a:t>
            </a:fld>
            <a:endParaRPr lang="en-US" dirty="0">
              <a:latin typeface="+mn-lt"/>
            </a:endParaRPr>
          </a:p>
        </p:txBody>
      </p:sp>
      <p:sp>
        <p:nvSpPr>
          <p:cNvPr id="4" name="Title 3"/>
          <p:cNvSpPr>
            <a:spLocks noGrp="1"/>
          </p:cNvSpPr>
          <p:nvPr>
            <p:ph type="title" idx="4294967295"/>
          </p:nvPr>
        </p:nvSpPr>
        <p:spPr>
          <a:xfrm>
            <a:off x="0" y="195263"/>
            <a:ext cx="8245475" cy="398462"/>
          </a:xfrm>
        </p:spPr>
        <p:txBody>
          <a:bodyPr/>
          <a:lstStyle/>
          <a:p>
            <a:r>
              <a:rPr lang="en-US" sz="1800" b="1" dirty="0"/>
              <a:t>Step 3-Invite Customers </a:t>
            </a:r>
            <a:r>
              <a:rPr lang="en-US" sz="1600" i="1" dirty="0">
                <a:latin typeface="+mn-lt"/>
              </a:rPr>
              <a:t>(when cookie sales start)</a:t>
            </a:r>
          </a:p>
        </p:txBody>
      </p:sp>
      <p:sp>
        <p:nvSpPr>
          <p:cNvPr id="3" name="TextBox 2"/>
          <p:cNvSpPr txBox="1"/>
          <p:nvPr/>
        </p:nvSpPr>
        <p:spPr>
          <a:xfrm>
            <a:off x="-4136" y="1029732"/>
            <a:ext cx="2537460" cy="338554"/>
          </a:xfrm>
          <a:prstGeom prst="rect">
            <a:avLst/>
          </a:prstGeom>
          <a:noFill/>
          <a:ln>
            <a:noFill/>
          </a:ln>
        </p:spPr>
        <p:txBody>
          <a:bodyPr wrap="square" rtlCol="0">
            <a:spAutoFit/>
          </a:bodyPr>
          <a:lstStyle/>
          <a:p>
            <a:r>
              <a:rPr lang="en-US" sz="1600" dirty="0"/>
              <a:t>Add or import customers</a:t>
            </a:r>
          </a:p>
        </p:txBody>
      </p:sp>
      <p:sp>
        <p:nvSpPr>
          <p:cNvPr id="8" name="TextBox 7"/>
          <p:cNvSpPr txBox="1"/>
          <p:nvPr/>
        </p:nvSpPr>
        <p:spPr>
          <a:xfrm>
            <a:off x="2522916" y="1034959"/>
            <a:ext cx="3365916" cy="338554"/>
          </a:xfrm>
          <a:prstGeom prst="rect">
            <a:avLst/>
          </a:prstGeom>
          <a:noFill/>
          <a:ln>
            <a:noFill/>
          </a:ln>
        </p:spPr>
        <p:txBody>
          <a:bodyPr wrap="square" rtlCol="0">
            <a:spAutoFit/>
          </a:bodyPr>
          <a:lstStyle/>
          <a:p>
            <a:r>
              <a:rPr lang="en-US" sz="1600" dirty="0"/>
              <a:t>Send one of three marketing emails</a:t>
            </a:r>
          </a:p>
        </p:txBody>
      </p:sp>
      <p:cxnSp>
        <p:nvCxnSpPr>
          <p:cNvPr id="12" name="Straight Connector 11"/>
          <p:cNvCxnSpPr/>
          <p:nvPr/>
        </p:nvCxnSpPr>
        <p:spPr>
          <a:xfrm flipH="1">
            <a:off x="3289804" y="1923864"/>
            <a:ext cx="304800" cy="1273582"/>
          </a:xfrm>
          <a:prstGeom prst="line">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64072" y="1927860"/>
            <a:ext cx="465396" cy="1273582"/>
          </a:xfrm>
          <a:prstGeom prst="line">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633615" y="2004360"/>
            <a:ext cx="784860" cy="461665"/>
          </a:xfrm>
          <a:prstGeom prst="rect">
            <a:avLst/>
          </a:prstGeom>
          <a:noFill/>
        </p:spPr>
        <p:txBody>
          <a:bodyPr wrap="square" rtlCol="0">
            <a:spAutoFit/>
          </a:bodyPr>
          <a:lstStyle/>
          <a:p>
            <a:r>
              <a:rPr lang="en-US" sz="2400" dirty="0">
                <a:solidFill>
                  <a:schemeClr val="accent2"/>
                </a:solidFill>
              </a:rPr>
              <a:t>OR</a:t>
            </a:r>
          </a:p>
        </p:txBody>
      </p:sp>
      <p:sp>
        <p:nvSpPr>
          <p:cNvPr id="22" name="TextBox 21"/>
          <p:cNvSpPr txBox="1"/>
          <p:nvPr/>
        </p:nvSpPr>
        <p:spPr>
          <a:xfrm>
            <a:off x="6273488" y="876656"/>
            <a:ext cx="2804166" cy="584775"/>
          </a:xfrm>
          <a:prstGeom prst="rect">
            <a:avLst/>
          </a:prstGeom>
          <a:noFill/>
          <a:ln>
            <a:noFill/>
          </a:ln>
        </p:spPr>
        <p:txBody>
          <a:bodyPr wrap="square" rtlCol="0">
            <a:spAutoFit/>
          </a:bodyPr>
          <a:lstStyle/>
          <a:p>
            <a:r>
              <a:rPr lang="en-US" sz="1600" dirty="0"/>
              <a:t>Copy URL </a:t>
            </a:r>
          </a:p>
          <a:p>
            <a:r>
              <a:rPr lang="en-US" sz="1600" dirty="0"/>
              <a:t>Email link or share QR code</a:t>
            </a:r>
          </a:p>
        </p:txBody>
      </p:sp>
      <p:pic>
        <p:nvPicPr>
          <p:cNvPr id="31" name="Picture 30"/>
          <p:cNvPicPr/>
          <p:nvPr/>
        </p:nvPicPr>
        <p:blipFill>
          <a:blip r:embed="rId4"/>
          <a:stretch>
            <a:fillRect/>
          </a:stretch>
        </p:blipFill>
        <p:spPr>
          <a:xfrm>
            <a:off x="173862" y="1386820"/>
            <a:ext cx="2222248" cy="1592580"/>
          </a:xfrm>
          <a:prstGeom prst="rect">
            <a:avLst/>
          </a:prstGeom>
        </p:spPr>
      </p:pic>
      <p:pic>
        <p:nvPicPr>
          <p:cNvPr id="9" name="Picture 8">
            <a:extLst>
              <a:ext uri="{FF2B5EF4-FFF2-40B4-BE49-F238E27FC236}">
                <a16:creationId xmlns:a16="http://schemas.microsoft.com/office/drawing/2014/main" id="{81DFE649-79BC-5A2F-C231-0FAD0491B6A9}"/>
              </a:ext>
            </a:extLst>
          </p:cNvPr>
          <p:cNvPicPr>
            <a:picLocks noChangeAspect="1"/>
          </p:cNvPicPr>
          <p:nvPr/>
        </p:nvPicPr>
        <p:blipFill>
          <a:blip r:embed="rId5"/>
          <a:stretch>
            <a:fillRect/>
          </a:stretch>
        </p:blipFill>
        <p:spPr>
          <a:xfrm>
            <a:off x="2652524" y="3040251"/>
            <a:ext cx="2191739" cy="1864035"/>
          </a:xfrm>
          <a:prstGeom prst="rect">
            <a:avLst/>
          </a:prstGeom>
          <a:ln>
            <a:solidFill>
              <a:schemeClr val="tx1"/>
            </a:solidFill>
          </a:ln>
        </p:spPr>
      </p:pic>
      <p:sp>
        <p:nvSpPr>
          <p:cNvPr id="10" name="Rectangle 9">
            <a:extLst>
              <a:ext uri="{FF2B5EF4-FFF2-40B4-BE49-F238E27FC236}">
                <a16:creationId xmlns:a16="http://schemas.microsoft.com/office/drawing/2014/main" id="{607853A8-BE63-8421-606F-F1F4FC21980A}"/>
              </a:ext>
            </a:extLst>
          </p:cNvPr>
          <p:cNvSpPr/>
          <p:nvPr/>
        </p:nvSpPr>
        <p:spPr>
          <a:xfrm>
            <a:off x="787528" y="1632718"/>
            <a:ext cx="230111" cy="164588"/>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1</a:t>
            </a:r>
            <a:endParaRPr lang="en-US" sz="1200" dirty="0">
              <a:effectLst/>
              <a:ea typeface="MS Mincho" panose="02020609040205080304" pitchFamily="49" charset="-128"/>
              <a:cs typeface="Times New Roman" panose="02020603050405020304" pitchFamily="18" charset="0"/>
            </a:endParaRPr>
          </a:p>
        </p:txBody>
      </p:sp>
      <p:sp>
        <p:nvSpPr>
          <p:cNvPr id="11" name="Arrow: Bent-Up 10">
            <a:extLst>
              <a:ext uri="{FF2B5EF4-FFF2-40B4-BE49-F238E27FC236}">
                <a16:creationId xmlns:a16="http://schemas.microsoft.com/office/drawing/2014/main" id="{DB3B07E1-CAC3-BBFD-8EB7-7DCA1D3DCCEE}"/>
              </a:ext>
            </a:extLst>
          </p:cNvPr>
          <p:cNvSpPr/>
          <p:nvPr/>
        </p:nvSpPr>
        <p:spPr>
          <a:xfrm flipV="1">
            <a:off x="950541" y="1715012"/>
            <a:ext cx="230111" cy="164588"/>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Up 13">
            <a:extLst>
              <a:ext uri="{FF2B5EF4-FFF2-40B4-BE49-F238E27FC236}">
                <a16:creationId xmlns:a16="http://schemas.microsoft.com/office/drawing/2014/main" id="{9C81EB47-E2C6-C9DB-2598-CDB8D9AF6D43}"/>
              </a:ext>
            </a:extLst>
          </p:cNvPr>
          <p:cNvSpPr/>
          <p:nvPr/>
        </p:nvSpPr>
        <p:spPr>
          <a:xfrm flipV="1">
            <a:off x="1007239" y="1665671"/>
            <a:ext cx="415980" cy="164588"/>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F94A469-8AE7-5208-D58A-60F65EB0F6E2}"/>
              </a:ext>
            </a:extLst>
          </p:cNvPr>
          <p:cNvSpPr/>
          <p:nvPr/>
        </p:nvSpPr>
        <p:spPr>
          <a:xfrm>
            <a:off x="2820185" y="1665671"/>
            <a:ext cx="230111" cy="164588"/>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2</a:t>
            </a:r>
            <a:endParaRPr lang="en-US" sz="1200" dirty="0">
              <a:effectLst/>
              <a:ea typeface="MS Mincho" panose="02020609040205080304" pitchFamily="49" charset="-128"/>
              <a:cs typeface="Times New Roman" panose="02020603050405020304" pitchFamily="18" charset="0"/>
            </a:endParaRPr>
          </a:p>
        </p:txBody>
      </p:sp>
      <p:sp>
        <p:nvSpPr>
          <p:cNvPr id="18" name="Arrow: Bent-Up 17">
            <a:extLst>
              <a:ext uri="{FF2B5EF4-FFF2-40B4-BE49-F238E27FC236}">
                <a16:creationId xmlns:a16="http://schemas.microsoft.com/office/drawing/2014/main" id="{5DAE693B-D9A3-3CC5-B4AF-12F7E71474D1}"/>
              </a:ext>
            </a:extLst>
          </p:cNvPr>
          <p:cNvSpPr/>
          <p:nvPr/>
        </p:nvSpPr>
        <p:spPr>
          <a:xfrm flipV="1">
            <a:off x="3033391" y="1772160"/>
            <a:ext cx="248406" cy="214880"/>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EEB03382-5977-E243-5AA3-4E72D9F705D8}"/>
              </a:ext>
            </a:extLst>
          </p:cNvPr>
          <p:cNvSpPr/>
          <p:nvPr/>
        </p:nvSpPr>
        <p:spPr>
          <a:xfrm flipV="1">
            <a:off x="3033391" y="1701297"/>
            <a:ext cx="600250" cy="128961"/>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FFCE533-F2EA-DF8A-15B1-62E3F4AA1B73}"/>
              </a:ext>
            </a:extLst>
          </p:cNvPr>
          <p:cNvGrpSpPr/>
          <p:nvPr/>
        </p:nvGrpSpPr>
        <p:grpSpPr>
          <a:xfrm>
            <a:off x="2103318" y="3752162"/>
            <a:ext cx="585583" cy="281305"/>
            <a:chOff x="5496698" y="3002159"/>
            <a:chExt cx="585583" cy="281305"/>
          </a:xfrm>
        </p:grpSpPr>
        <p:sp>
          <p:nvSpPr>
            <p:cNvPr id="20" name="Right Arrow 224">
              <a:extLst>
                <a:ext uri="{FF2B5EF4-FFF2-40B4-BE49-F238E27FC236}">
                  <a16:creationId xmlns:a16="http://schemas.microsoft.com/office/drawing/2014/main" id="{B8AEF4F1-979B-A082-CF40-109E1E5F8227}"/>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Rectangle 22">
              <a:extLst>
                <a:ext uri="{FF2B5EF4-FFF2-40B4-BE49-F238E27FC236}">
                  <a16:creationId xmlns:a16="http://schemas.microsoft.com/office/drawing/2014/main" id="{46F9C2C9-54AC-5977-3F99-9FAAC9B21D80}"/>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3</a:t>
              </a:r>
              <a:endParaRPr lang="en-US" sz="1200" dirty="0">
                <a:effectLst/>
                <a:ea typeface="MS Mincho" panose="02020609040205080304" pitchFamily="49" charset="-128"/>
                <a:cs typeface="Times New Roman" panose="02020603050405020304" pitchFamily="18" charset="0"/>
              </a:endParaRPr>
            </a:p>
          </p:txBody>
        </p:sp>
      </p:grpSp>
      <p:grpSp>
        <p:nvGrpSpPr>
          <p:cNvPr id="26" name="Group 25">
            <a:extLst>
              <a:ext uri="{FF2B5EF4-FFF2-40B4-BE49-F238E27FC236}">
                <a16:creationId xmlns:a16="http://schemas.microsoft.com/office/drawing/2014/main" id="{0FF7FDA3-9A91-3DA4-4245-57F688E88C36}"/>
              </a:ext>
            </a:extLst>
          </p:cNvPr>
          <p:cNvGrpSpPr/>
          <p:nvPr/>
        </p:nvGrpSpPr>
        <p:grpSpPr>
          <a:xfrm>
            <a:off x="4717657" y="2108498"/>
            <a:ext cx="450850" cy="246380"/>
            <a:chOff x="0" y="0"/>
            <a:chExt cx="450850" cy="246380"/>
          </a:xfrm>
        </p:grpSpPr>
        <p:sp>
          <p:nvSpPr>
            <p:cNvPr id="27" name="Rectangle 26">
              <a:extLst>
                <a:ext uri="{FF2B5EF4-FFF2-40B4-BE49-F238E27FC236}">
                  <a16:creationId xmlns:a16="http://schemas.microsoft.com/office/drawing/2014/main" id="{5E01F156-EAA5-781D-4063-2DA8273861AF}"/>
                </a:ext>
              </a:extLst>
            </p:cNvPr>
            <p:cNvSpPr/>
            <p:nvPr/>
          </p:nvSpPr>
          <p:spPr>
            <a:xfrm>
              <a:off x="219075" y="0"/>
              <a:ext cx="231775" cy="2463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4</a:t>
              </a:r>
            </a:p>
          </p:txBody>
        </p:sp>
        <p:sp>
          <p:nvSpPr>
            <p:cNvPr id="28" name="Arrow: Right 27">
              <a:extLst>
                <a:ext uri="{FF2B5EF4-FFF2-40B4-BE49-F238E27FC236}">
                  <a16:creationId xmlns:a16="http://schemas.microsoft.com/office/drawing/2014/main" id="{01EA5BD3-FFC2-1A39-3441-4DAC5DBDD46C}"/>
                </a:ext>
              </a:extLst>
            </p:cNvPr>
            <p:cNvSpPr/>
            <p:nvPr/>
          </p:nvSpPr>
          <p:spPr>
            <a:xfrm rot="10800000">
              <a:off x="0" y="66675"/>
              <a:ext cx="267335" cy="118111"/>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7" name="Picture 16">
            <a:extLst>
              <a:ext uri="{FF2B5EF4-FFF2-40B4-BE49-F238E27FC236}">
                <a16:creationId xmlns:a16="http://schemas.microsoft.com/office/drawing/2014/main" id="{190DA8CC-DCB4-3C3E-2C29-4CD9885FAB29}"/>
              </a:ext>
            </a:extLst>
          </p:cNvPr>
          <p:cNvPicPr>
            <a:picLocks noChangeAspect="1"/>
          </p:cNvPicPr>
          <p:nvPr/>
        </p:nvPicPr>
        <p:blipFill>
          <a:blip r:embed="rId6"/>
          <a:stretch>
            <a:fillRect/>
          </a:stretch>
        </p:blipFill>
        <p:spPr>
          <a:xfrm>
            <a:off x="6338058" y="1422557"/>
            <a:ext cx="2450592" cy="1794184"/>
          </a:xfrm>
          <a:prstGeom prst="rect">
            <a:avLst/>
          </a:prstGeom>
        </p:spPr>
      </p:pic>
      <p:sp>
        <p:nvSpPr>
          <p:cNvPr id="29" name="Rectangle 28">
            <a:extLst>
              <a:ext uri="{FF2B5EF4-FFF2-40B4-BE49-F238E27FC236}">
                <a16:creationId xmlns:a16="http://schemas.microsoft.com/office/drawing/2014/main" id="{EF2B540E-AEE3-4F20-785F-309099718D6F}"/>
              </a:ext>
            </a:extLst>
          </p:cNvPr>
          <p:cNvSpPr/>
          <p:nvPr/>
        </p:nvSpPr>
        <p:spPr>
          <a:xfrm>
            <a:off x="6418475" y="2921037"/>
            <a:ext cx="858625" cy="280404"/>
          </a:xfrm>
          <a:prstGeom prst="rect">
            <a:avLst/>
          </a:prstGeom>
          <a:noFill/>
          <a:ln w="25400" cap="flat" cmpd="sng" algn="ctr">
            <a:solidFill>
              <a:srgbClr val="FFC000"/>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31531822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04DC6A-6444-0632-435A-99AE29E6740F}"/>
              </a:ext>
            </a:extLst>
          </p:cNvPr>
          <p:cNvPicPr>
            <a:picLocks noChangeAspect="1"/>
          </p:cNvPicPr>
          <p:nvPr/>
        </p:nvPicPr>
        <p:blipFill>
          <a:blip r:embed="rId3"/>
          <a:stretch>
            <a:fillRect/>
          </a:stretch>
        </p:blipFill>
        <p:spPr>
          <a:xfrm>
            <a:off x="88982" y="1134658"/>
            <a:ext cx="4572000" cy="3325586"/>
          </a:xfrm>
          <a:prstGeom prst="rect">
            <a:avLst/>
          </a:prstGeom>
        </p:spPr>
      </p:pic>
      <p:sp>
        <p:nvSpPr>
          <p:cNvPr id="2" name="Slide Number Placeholder 1"/>
          <p:cNvSpPr>
            <a:spLocks noGrp="1"/>
          </p:cNvSpPr>
          <p:nvPr>
            <p:ph type="sldNum" sz="quarter" idx="12"/>
          </p:nvPr>
        </p:nvSpPr>
        <p:spPr/>
        <p:txBody>
          <a:bodyPr/>
          <a:lstStyle/>
          <a:p>
            <a:fld id="{F8C12AA3-6E81-C746-8BB2-6661939CBDDC}" type="slidenum">
              <a:rPr lang="en-US" smtClean="0"/>
              <a:pPr/>
              <a:t>12</a:t>
            </a:fld>
            <a:endParaRPr lang="en-US" dirty="0"/>
          </a:p>
        </p:txBody>
      </p:sp>
      <p:sp>
        <p:nvSpPr>
          <p:cNvPr id="4" name="Title 3"/>
          <p:cNvSpPr>
            <a:spLocks noGrp="1"/>
          </p:cNvSpPr>
          <p:nvPr>
            <p:ph type="title" idx="4294967295"/>
          </p:nvPr>
        </p:nvSpPr>
        <p:spPr>
          <a:xfrm>
            <a:off x="0" y="195263"/>
            <a:ext cx="8245475" cy="476250"/>
          </a:xfrm>
        </p:spPr>
        <p:txBody>
          <a:bodyPr/>
          <a:lstStyle/>
          <a:p>
            <a:r>
              <a:rPr lang="en-US" sz="1800" b="1" dirty="0"/>
              <a:t>Step 4-Track Your Goal</a:t>
            </a:r>
          </a:p>
        </p:txBody>
      </p:sp>
      <p:cxnSp>
        <p:nvCxnSpPr>
          <p:cNvPr id="7" name="Straight Connector 6"/>
          <p:cNvCxnSpPr/>
          <p:nvPr/>
        </p:nvCxnSpPr>
        <p:spPr>
          <a:xfrm>
            <a:off x="4572000" y="724432"/>
            <a:ext cx="0" cy="401574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839034" y="1505069"/>
            <a:ext cx="1732963" cy="1342906"/>
          </a:xfrm>
          <a:prstGeom prst="rect">
            <a:avLst/>
          </a:prstGeom>
          <a:noFill/>
          <a:ln w="28575" cap="flat" cmpd="sng" algn="ctr">
            <a:solidFill>
              <a:srgbClr val="FFC000"/>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a:extLst>
              <a:ext uri="{FF2B5EF4-FFF2-40B4-BE49-F238E27FC236}">
                <a16:creationId xmlns:a16="http://schemas.microsoft.com/office/drawing/2014/main" id="{24104F18-6A79-9B19-A338-F30A6C250F78}"/>
              </a:ext>
            </a:extLst>
          </p:cNvPr>
          <p:cNvSpPr/>
          <p:nvPr/>
        </p:nvSpPr>
        <p:spPr>
          <a:xfrm>
            <a:off x="1174973" y="2945273"/>
            <a:ext cx="520996" cy="51177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5E8AFEC-4AA0-AAE4-0255-DB16830FF114}"/>
              </a:ext>
            </a:extLst>
          </p:cNvPr>
          <p:cNvCxnSpPr/>
          <p:nvPr/>
        </p:nvCxnSpPr>
        <p:spPr>
          <a:xfrm>
            <a:off x="4848447" y="562561"/>
            <a:ext cx="0" cy="4018378"/>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45E5D11E-8193-CD01-A515-AD2BBBEAD261}"/>
              </a:ext>
            </a:extLst>
          </p:cNvPr>
          <p:cNvPicPr>
            <a:picLocks noChangeAspect="1"/>
          </p:cNvPicPr>
          <p:nvPr/>
        </p:nvPicPr>
        <p:blipFill>
          <a:blip r:embed="rId4"/>
          <a:stretch>
            <a:fillRect/>
          </a:stretch>
        </p:blipFill>
        <p:spPr>
          <a:xfrm>
            <a:off x="5035913" y="195263"/>
            <a:ext cx="3589410" cy="3261786"/>
          </a:xfrm>
          <a:prstGeom prst="rect">
            <a:avLst/>
          </a:prstGeom>
        </p:spPr>
      </p:pic>
      <p:pic>
        <p:nvPicPr>
          <p:cNvPr id="17" name="Picture 16">
            <a:extLst>
              <a:ext uri="{FF2B5EF4-FFF2-40B4-BE49-F238E27FC236}">
                <a16:creationId xmlns:a16="http://schemas.microsoft.com/office/drawing/2014/main" id="{6E9D5FF0-7276-8F84-7C9B-758EB71A29A6}"/>
              </a:ext>
            </a:extLst>
          </p:cNvPr>
          <p:cNvPicPr>
            <a:picLocks noChangeAspect="1"/>
          </p:cNvPicPr>
          <p:nvPr/>
        </p:nvPicPr>
        <p:blipFill>
          <a:blip r:embed="rId5"/>
          <a:stretch>
            <a:fillRect/>
          </a:stretch>
        </p:blipFill>
        <p:spPr>
          <a:xfrm>
            <a:off x="5337892" y="1456044"/>
            <a:ext cx="3717123" cy="3325586"/>
          </a:xfrm>
          <a:prstGeom prst="rect">
            <a:avLst/>
          </a:prstGeom>
        </p:spPr>
      </p:pic>
    </p:spTree>
    <p:extLst>
      <p:ext uri="{BB962C8B-B14F-4D97-AF65-F5344CB8AC3E}">
        <p14:creationId xmlns:p14="http://schemas.microsoft.com/office/powerpoint/2010/main" val="385030419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latin typeface="+mn-lt"/>
              </a:rPr>
              <a:pPr/>
              <a:t>13</a:t>
            </a:fld>
            <a:endParaRPr lang="en-US" dirty="0">
              <a:latin typeface="+mn-lt"/>
            </a:endParaRPr>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E82D7078-DDA3-7F4D-A77C-F31F2C9743AE}"/>
              </a:ext>
            </a:extLst>
          </p:cNvPr>
          <p:cNvSpPr>
            <a:spLocks noGrp="1"/>
          </p:cNvSpPr>
          <p:nvPr>
            <p:ph type="body" sz="quarter" idx="15"/>
          </p:nvPr>
        </p:nvSpPr>
        <p:spPr/>
        <p:txBody>
          <a:bodyPr/>
          <a:lstStyle/>
          <a:p>
            <a:pPr marL="285750" indent="-285750">
              <a:buFont typeface="Arial" panose="020B0604020202020204" pitchFamily="34" charset="0"/>
              <a:buChar char="•"/>
            </a:pPr>
            <a:r>
              <a:rPr lang="en-US" dirty="0">
                <a:latin typeface="+mn-lt"/>
              </a:rPr>
              <a:t>Badges</a:t>
            </a:r>
          </a:p>
          <a:p>
            <a:pPr marL="285750" indent="-285750">
              <a:buFont typeface="Arial" panose="020B0604020202020204" pitchFamily="34" charset="0"/>
              <a:buChar char="•"/>
            </a:pPr>
            <a:r>
              <a:rPr lang="en-US" dirty="0">
                <a:latin typeface="+mn-lt"/>
              </a:rPr>
              <a:t>Learning </a:t>
            </a:r>
          </a:p>
          <a:p>
            <a:pPr marL="285750" indent="-285750">
              <a:buFont typeface="Arial" panose="020B0604020202020204" pitchFamily="34" charset="0"/>
              <a:buChar char="•"/>
            </a:pPr>
            <a:r>
              <a:rPr lang="en-US" dirty="0">
                <a:latin typeface="+mn-lt"/>
              </a:rPr>
              <a:t>Orders</a:t>
            </a:r>
          </a:p>
          <a:p>
            <a:pPr marL="285750" indent="-285750">
              <a:buFont typeface="Arial" panose="020B0604020202020204" pitchFamily="34" charset="0"/>
              <a:buChar char="•"/>
            </a:pPr>
            <a:r>
              <a:rPr lang="en-US" dirty="0">
                <a:latin typeface="+mn-lt"/>
              </a:rPr>
              <a:t>My Rewards </a:t>
            </a:r>
          </a:p>
          <a:p>
            <a:pPr marL="285750" indent="-285750">
              <a:buFont typeface="Arial" panose="020B0604020202020204" pitchFamily="34" charset="0"/>
              <a:buChar char="•"/>
            </a:pPr>
            <a:r>
              <a:rPr lang="en-US" dirty="0">
                <a:latin typeface="+mn-lt"/>
              </a:rPr>
              <a:t>My Cookies</a:t>
            </a:r>
          </a:p>
          <a:p>
            <a:pPr marL="285750" indent="-285750">
              <a:buFont typeface="Arial" panose="020B0604020202020204" pitchFamily="34" charset="0"/>
              <a:buChar char="•"/>
            </a:pPr>
            <a:r>
              <a:rPr lang="en-US" dirty="0">
                <a:latin typeface="+mn-lt"/>
              </a:rPr>
              <a:t>Cheers</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endParaRPr lang="en-US" dirty="0">
              <a:latin typeface="+mn-lt"/>
            </a:endParaRP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Digital Cookie Tabs</a:t>
            </a:r>
          </a:p>
        </p:txBody>
      </p:sp>
    </p:spTree>
    <p:extLst>
      <p:ext uri="{BB962C8B-B14F-4D97-AF65-F5344CB8AC3E}">
        <p14:creationId xmlns:p14="http://schemas.microsoft.com/office/powerpoint/2010/main" val="16747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14</a:t>
            </a:fld>
            <a:endParaRPr lang="en-US" dirty="0"/>
          </a:p>
        </p:txBody>
      </p:sp>
      <p:sp>
        <p:nvSpPr>
          <p:cNvPr id="4" name="Title 3"/>
          <p:cNvSpPr>
            <a:spLocks noGrp="1"/>
          </p:cNvSpPr>
          <p:nvPr>
            <p:ph type="title" idx="4294967295"/>
          </p:nvPr>
        </p:nvSpPr>
        <p:spPr>
          <a:xfrm>
            <a:off x="0" y="195263"/>
            <a:ext cx="7283450" cy="715962"/>
          </a:xfrm>
        </p:spPr>
        <p:txBody>
          <a:bodyPr/>
          <a:lstStyle/>
          <a:p>
            <a:r>
              <a:rPr lang="en-US" sz="1800" dirty="0"/>
              <a:t>Badges Tab</a:t>
            </a:r>
          </a:p>
        </p:txBody>
      </p:sp>
      <p:pic>
        <p:nvPicPr>
          <p:cNvPr id="5" name="Picture 4">
            <a:extLst>
              <a:ext uri="{FF2B5EF4-FFF2-40B4-BE49-F238E27FC236}">
                <a16:creationId xmlns:a16="http://schemas.microsoft.com/office/drawing/2014/main" id="{F82DDECB-1CE1-4C9D-9423-4D9D4EBC1A12}"/>
              </a:ext>
            </a:extLst>
          </p:cNvPr>
          <p:cNvPicPr>
            <a:picLocks noChangeAspect="1"/>
          </p:cNvPicPr>
          <p:nvPr/>
        </p:nvPicPr>
        <p:blipFill>
          <a:blip r:embed="rId3"/>
          <a:stretch>
            <a:fillRect/>
          </a:stretch>
        </p:blipFill>
        <p:spPr>
          <a:xfrm>
            <a:off x="564012" y="1033146"/>
            <a:ext cx="3839963" cy="3150837"/>
          </a:xfrm>
          <a:prstGeom prst="rect">
            <a:avLst/>
          </a:prstGeom>
          <a:ln>
            <a:solidFill>
              <a:schemeClr val="tx1"/>
            </a:solidFill>
          </a:ln>
        </p:spPr>
      </p:pic>
      <p:pic>
        <p:nvPicPr>
          <p:cNvPr id="6" name="Picture 5">
            <a:extLst>
              <a:ext uri="{FF2B5EF4-FFF2-40B4-BE49-F238E27FC236}">
                <a16:creationId xmlns:a16="http://schemas.microsoft.com/office/drawing/2014/main" id="{02694E99-D24E-2854-F5ED-3B540CA3AE05}"/>
              </a:ext>
            </a:extLst>
          </p:cNvPr>
          <p:cNvPicPr>
            <a:picLocks noChangeAspect="1"/>
          </p:cNvPicPr>
          <p:nvPr/>
        </p:nvPicPr>
        <p:blipFill>
          <a:blip r:embed="rId4"/>
          <a:stretch>
            <a:fillRect/>
          </a:stretch>
        </p:blipFill>
        <p:spPr>
          <a:xfrm>
            <a:off x="4907098" y="1091224"/>
            <a:ext cx="3387477" cy="3092759"/>
          </a:xfrm>
          <a:prstGeom prst="rect">
            <a:avLst/>
          </a:prstGeom>
          <a:ln>
            <a:solidFill>
              <a:schemeClr val="tx1"/>
            </a:solidFill>
          </a:ln>
        </p:spPr>
      </p:pic>
    </p:spTree>
    <p:extLst>
      <p:ext uri="{BB962C8B-B14F-4D97-AF65-F5344CB8AC3E}">
        <p14:creationId xmlns:p14="http://schemas.microsoft.com/office/powerpoint/2010/main" val="34581823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15</a:t>
            </a:fld>
            <a:endParaRPr lang="en-US" dirty="0"/>
          </a:p>
        </p:txBody>
      </p:sp>
      <p:pic>
        <p:nvPicPr>
          <p:cNvPr id="5" name="Picture 4">
            <a:extLst>
              <a:ext uri="{FF2B5EF4-FFF2-40B4-BE49-F238E27FC236}">
                <a16:creationId xmlns:a16="http://schemas.microsoft.com/office/drawing/2014/main" id="{741165C6-DA50-0A65-2507-13B1EFBB24A8}"/>
              </a:ext>
            </a:extLst>
          </p:cNvPr>
          <p:cNvPicPr>
            <a:picLocks noChangeAspect="1"/>
          </p:cNvPicPr>
          <p:nvPr/>
        </p:nvPicPr>
        <p:blipFill>
          <a:blip r:embed="rId3"/>
          <a:stretch>
            <a:fillRect/>
          </a:stretch>
        </p:blipFill>
        <p:spPr>
          <a:xfrm>
            <a:off x="47625" y="965066"/>
            <a:ext cx="4360151" cy="3474720"/>
          </a:xfrm>
          <a:prstGeom prst="rect">
            <a:avLst/>
          </a:prstGeom>
          <a:ln>
            <a:solidFill>
              <a:schemeClr val="tx1"/>
            </a:solidFill>
          </a:ln>
        </p:spPr>
      </p:pic>
      <p:pic>
        <p:nvPicPr>
          <p:cNvPr id="9" name="Picture 8">
            <a:extLst>
              <a:ext uri="{FF2B5EF4-FFF2-40B4-BE49-F238E27FC236}">
                <a16:creationId xmlns:a16="http://schemas.microsoft.com/office/drawing/2014/main" id="{1150DAC5-7CC8-2948-6EDB-3541A94FF04F}"/>
              </a:ext>
            </a:extLst>
          </p:cNvPr>
          <p:cNvPicPr>
            <a:picLocks noChangeAspect="1"/>
          </p:cNvPicPr>
          <p:nvPr/>
        </p:nvPicPr>
        <p:blipFill>
          <a:blip r:embed="rId4"/>
          <a:stretch>
            <a:fillRect/>
          </a:stretch>
        </p:blipFill>
        <p:spPr>
          <a:xfrm>
            <a:off x="4515564" y="965066"/>
            <a:ext cx="4564817" cy="3471607"/>
          </a:xfrm>
          <a:prstGeom prst="rect">
            <a:avLst/>
          </a:prstGeom>
          <a:ln>
            <a:solidFill>
              <a:schemeClr val="tx1"/>
            </a:solidFill>
          </a:ln>
        </p:spPr>
      </p:pic>
      <p:sp>
        <p:nvSpPr>
          <p:cNvPr id="11" name="Title 3">
            <a:extLst>
              <a:ext uri="{FF2B5EF4-FFF2-40B4-BE49-F238E27FC236}">
                <a16:creationId xmlns:a16="http://schemas.microsoft.com/office/drawing/2014/main" id="{A8D48020-4A7D-7D30-9A36-F6D11F1060A6}"/>
              </a:ext>
            </a:extLst>
          </p:cNvPr>
          <p:cNvSpPr txBox="1">
            <a:spLocks/>
          </p:cNvSpPr>
          <p:nvPr/>
        </p:nvSpPr>
        <p:spPr>
          <a:xfrm>
            <a:off x="63619" y="345733"/>
            <a:ext cx="8245475" cy="7159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dirty="0">
                <a:latin typeface="+mj-lt"/>
              </a:rPr>
              <a:t>Learning Tab</a:t>
            </a:r>
          </a:p>
        </p:txBody>
      </p:sp>
    </p:spTree>
    <p:extLst>
      <p:ext uri="{BB962C8B-B14F-4D97-AF65-F5344CB8AC3E}">
        <p14:creationId xmlns:p14="http://schemas.microsoft.com/office/powerpoint/2010/main" val="107898693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16</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b="1" dirty="0"/>
              <a:t>Orders Tab: In-person Delivery Orders</a:t>
            </a:r>
          </a:p>
        </p:txBody>
      </p:sp>
      <p:pic>
        <p:nvPicPr>
          <p:cNvPr id="6" name="Picture 5">
            <a:extLst>
              <a:ext uri="{FF2B5EF4-FFF2-40B4-BE49-F238E27FC236}">
                <a16:creationId xmlns:a16="http://schemas.microsoft.com/office/drawing/2014/main" id="{064AD23A-6D87-4F44-B19F-A31D12278F14}"/>
              </a:ext>
            </a:extLst>
          </p:cNvPr>
          <p:cNvPicPr>
            <a:picLocks noChangeAspect="1"/>
          </p:cNvPicPr>
          <p:nvPr/>
        </p:nvPicPr>
        <p:blipFill>
          <a:blip r:embed="rId3"/>
          <a:stretch>
            <a:fillRect/>
          </a:stretch>
        </p:blipFill>
        <p:spPr>
          <a:xfrm>
            <a:off x="2603662" y="664315"/>
            <a:ext cx="3936675" cy="2347976"/>
          </a:xfrm>
          <a:prstGeom prst="rect">
            <a:avLst/>
          </a:prstGeom>
          <a:ln>
            <a:solidFill>
              <a:schemeClr val="tx1"/>
            </a:solidFill>
          </a:ln>
        </p:spPr>
      </p:pic>
      <p:sp>
        <p:nvSpPr>
          <p:cNvPr id="8" name="TextBox 7">
            <a:extLst>
              <a:ext uri="{FF2B5EF4-FFF2-40B4-BE49-F238E27FC236}">
                <a16:creationId xmlns:a16="http://schemas.microsoft.com/office/drawing/2014/main" id="{FA24974E-C19F-E2C7-AB7F-82F1C5AC3B4C}"/>
              </a:ext>
            </a:extLst>
          </p:cNvPr>
          <p:cNvSpPr txBox="1"/>
          <p:nvPr/>
        </p:nvSpPr>
        <p:spPr>
          <a:xfrm>
            <a:off x="131773" y="3077711"/>
            <a:ext cx="8880454" cy="1845236"/>
          </a:xfrm>
          <a:prstGeom prst="rect">
            <a:avLst/>
          </a:prstGeom>
          <a:noFill/>
          <a:ln>
            <a:noFill/>
          </a:ln>
        </p:spPr>
        <p:txBody>
          <a:bodyPr vert="horz" wrap="square" lIns="91440" tIns="45720" rIns="91440" bIns="45720" rtlCol="0" anchor="ctr">
            <a:noAutofit/>
          </a:bodyPr>
          <a:lstStyle/>
          <a:p>
            <a:pPr marL="0" marR="0">
              <a:spcBef>
                <a:spcPts val="600"/>
              </a:spcBef>
              <a:spcAft>
                <a:spcPts val="0"/>
              </a:spcAft>
            </a:pPr>
            <a:r>
              <a:rPr lang="en-US" sz="1600" dirty="0">
                <a:effectLst/>
                <a:ea typeface="MS Mincho" panose="02020609040205080304" pitchFamily="49" charset="-128"/>
                <a:cs typeface="Arial" panose="020B0604020202020204" pitchFamily="34" charset="0"/>
              </a:rPr>
              <a:t>When determining whether to approve or decline the order, consider:</a:t>
            </a:r>
            <a:endParaRPr lang="en-US" sz="1600" dirty="0">
              <a:effectLst/>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ea typeface="MS Mincho" panose="02020609040205080304" pitchFamily="49" charset="-128"/>
                <a:cs typeface="Arial" panose="020B0604020202020204" pitchFamily="34" charset="0"/>
              </a:rPr>
              <a:t>Is the customer a known and trusted individual?</a:t>
            </a:r>
            <a:endParaRPr lang="en-US" sz="1600" dirty="0">
              <a:effectLst/>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ea typeface="MS Mincho" panose="02020609040205080304" pitchFamily="49" charset="-128"/>
                <a:cs typeface="Arial" panose="020B0604020202020204" pitchFamily="34" charset="0"/>
              </a:rPr>
              <a:t>Are you willing and able to get the cookies to the customer’s location before the end of the sale. </a:t>
            </a:r>
            <a:endParaRPr lang="en-US" sz="1600" dirty="0">
              <a:effectLst/>
              <a:ea typeface="MS Mincho" panose="02020609040205080304" pitchFamily="49" charset="-128"/>
              <a:cs typeface="Times New Roman" panose="02020603050405020304" pitchFamily="18" charset="0"/>
            </a:endParaRPr>
          </a:p>
          <a:p>
            <a:pPr marL="457200" marR="0">
              <a:spcBef>
                <a:spcPts val="0"/>
              </a:spcBef>
              <a:spcAft>
                <a:spcPts val="0"/>
              </a:spcAft>
            </a:pPr>
            <a:r>
              <a:rPr lang="en-US" sz="1600" dirty="0">
                <a:effectLst/>
                <a:ea typeface="MS Mincho" panose="02020609040205080304" pitchFamily="49" charset="-128"/>
                <a:cs typeface="Arial" panose="020B0604020202020204" pitchFamily="34" charset="0"/>
              </a:rPr>
              <a:t>AND </a:t>
            </a:r>
            <a:endParaRPr lang="en-US" sz="1600" dirty="0">
              <a:effectLst/>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ea typeface="MS Mincho" panose="02020609040205080304" pitchFamily="49" charset="-128"/>
                <a:cs typeface="Arial" panose="020B0604020202020204" pitchFamily="34" charset="0"/>
              </a:rPr>
              <a:t>Do you have or will you have the inventory available?</a:t>
            </a:r>
            <a:endParaRPr lang="en-US" sz="1600" dirty="0">
              <a:effectLst/>
              <a:ea typeface="MS Mincho" panose="02020609040205080304" pitchFamily="49" charset="-128"/>
              <a:cs typeface="Times New Roman" panose="02020603050405020304" pitchFamily="18" charset="0"/>
            </a:endParaRPr>
          </a:p>
          <a:p>
            <a:pPr marL="228600" marR="0">
              <a:spcBef>
                <a:spcPts val="600"/>
              </a:spcBef>
              <a:spcAft>
                <a:spcPts val="0"/>
              </a:spcAft>
            </a:pPr>
            <a:r>
              <a:rPr lang="en-US" sz="1600" dirty="0">
                <a:effectLst/>
                <a:ea typeface="MS Mincho" panose="02020609040205080304" pitchFamily="49" charset="-128"/>
                <a:cs typeface="Arial" panose="020B0604020202020204" pitchFamily="34" charset="0"/>
              </a:rPr>
              <a:t>If so, “</a:t>
            </a:r>
            <a:r>
              <a:rPr lang="en-US" sz="1600" b="1" dirty="0">
                <a:effectLst/>
                <a:ea typeface="MS Mincho" panose="02020609040205080304" pitchFamily="49" charset="-128"/>
                <a:cs typeface="Arial" panose="020B0604020202020204" pitchFamily="34" charset="0"/>
              </a:rPr>
              <a:t>Approve Order</a:t>
            </a:r>
            <a:r>
              <a:rPr lang="en-US" sz="1600" dirty="0">
                <a:effectLst/>
                <a:ea typeface="MS Mincho" panose="02020609040205080304" pitchFamily="49" charset="-128"/>
                <a:cs typeface="Arial" panose="020B0604020202020204" pitchFamily="34" charset="0"/>
              </a:rPr>
              <a:t>.”  </a:t>
            </a:r>
            <a:endParaRPr lang="en-US" sz="1600" dirty="0">
              <a:effectLst/>
              <a:ea typeface="MS Mincho" panose="02020609040205080304" pitchFamily="49" charset="-128"/>
              <a:cs typeface="Times New Roman" panose="02020603050405020304" pitchFamily="18" charset="0"/>
            </a:endParaRPr>
          </a:p>
        </p:txBody>
      </p:sp>
      <p:sp>
        <p:nvSpPr>
          <p:cNvPr id="3" name="Flowchart: Off-page Connector 2">
            <a:extLst>
              <a:ext uri="{FF2B5EF4-FFF2-40B4-BE49-F238E27FC236}">
                <a16:creationId xmlns:a16="http://schemas.microsoft.com/office/drawing/2014/main" id="{2DBC0AA8-6A0B-EF9A-FCAF-F1D65086BF6F}"/>
              </a:ext>
            </a:extLst>
          </p:cNvPr>
          <p:cNvSpPr/>
          <p:nvPr/>
        </p:nvSpPr>
        <p:spPr>
          <a:xfrm>
            <a:off x="1254206" y="1224452"/>
            <a:ext cx="993694" cy="1474611"/>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Click on the “Paid by” name to review customer and order details</a:t>
            </a:r>
          </a:p>
        </p:txBody>
      </p:sp>
    </p:spTree>
    <p:extLst>
      <p:ext uri="{BB962C8B-B14F-4D97-AF65-F5344CB8AC3E}">
        <p14:creationId xmlns:p14="http://schemas.microsoft.com/office/powerpoint/2010/main" val="352935928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B8EABD-CF60-2634-0344-A8A09D358CC2}"/>
              </a:ext>
            </a:extLst>
          </p:cNvPr>
          <p:cNvSpPr>
            <a:spLocks noGrp="1"/>
          </p:cNvSpPr>
          <p:nvPr>
            <p:ph type="sldNum" sz="quarter" idx="12"/>
          </p:nvPr>
        </p:nvSpPr>
        <p:spPr/>
        <p:txBody>
          <a:bodyPr/>
          <a:lstStyle/>
          <a:p>
            <a:fld id="{7691CCDB-B024-8747-B233-CAD1CBC7A901}" type="slidenum">
              <a:rPr lang="en-US" smtClean="0"/>
              <a:pPr/>
              <a:t>17</a:t>
            </a:fld>
            <a:endParaRPr lang="en-US"/>
          </a:p>
        </p:txBody>
      </p:sp>
      <p:sp>
        <p:nvSpPr>
          <p:cNvPr id="4" name="Footer Placeholder 3">
            <a:extLst>
              <a:ext uri="{FF2B5EF4-FFF2-40B4-BE49-F238E27FC236}">
                <a16:creationId xmlns:a16="http://schemas.microsoft.com/office/drawing/2014/main" id="{821DA4F0-FBDB-9B6B-90B4-4973CB2319FA}"/>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3" name="Text Placeholder 2">
            <a:extLst>
              <a:ext uri="{FF2B5EF4-FFF2-40B4-BE49-F238E27FC236}">
                <a16:creationId xmlns:a16="http://schemas.microsoft.com/office/drawing/2014/main" id="{62B48CB3-4185-BCE7-F14B-5EF926E5D400}"/>
              </a:ext>
            </a:extLst>
          </p:cNvPr>
          <p:cNvSpPr>
            <a:spLocks noGrp="1"/>
          </p:cNvSpPr>
          <p:nvPr>
            <p:ph type="body" sz="quarter" idx="20"/>
          </p:nvPr>
        </p:nvSpPr>
        <p:spPr/>
        <p:txBody>
          <a:bodyPr/>
          <a:lstStyle/>
          <a:p>
            <a:r>
              <a:rPr lang="en-US" dirty="0">
                <a:latin typeface="+mn-lt"/>
              </a:rPr>
              <a:t>Orders Tab: In-person Delivery Orders</a:t>
            </a:r>
          </a:p>
        </p:txBody>
      </p:sp>
      <p:grpSp>
        <p:nvGrpSpPr>
          <p:cNvPr id="5" name="Group 4">
            <a:extLst>
              <a:ext uri="{FF2B5EF4-FFF2-40B4-BE49-F238E27FC236}">
                <a16:creationId xmlns:a16="http://schemas.microsoft.com/office/drawing/2014/main" id="{515D9EEB-64BF-40EF-44BF-364D4C1C4B98}"/>
              </a:ext>
            </a:extLst>
          </p:cNvPr>
          <p:cNvGrpSpPr/>
          <p:nvPr/>
        </p:nvGrpSpPr>
        <p:grpSpPr>
          <a:xfrm>
            <a:off x="1087754" y="906983"/>
            <a:ext cx="4526280" cy="1796415"/>
            <a:chOff x="0" y="0"/>
            <a:chExt cx="3605530" cy="1190625"/>
          </a:xfrm>
        </p:grpSpPr>
        <p:pic>
          <p:nvPicPr>
            <p:cNvPr id="6" name="Picture 5">
              <a:extLst>
                <a:ext uri="{FF2B5EF4-FFF2-40B4-BE49-F238E27FC236}">
                  <a16:creationId xmlns:a16="http://schemas.microsoft.com/office/drawing/2014/main" id="{FB88DCE5-8DCB-B363-48E6-7F2181251503}"/>
                </a:ext>
              </a:extLst>
            </p:cNvPr>
            <p:cNvPicPr>
              <a:picLocks noChangeAspect="1"/>
            </p:cNvPicPr>
            <p:nvPr/>
          </p:nvPicPr>
          <p:blipFill>
            <a:blip r:embed="rId3"/>
            <a:stretch>
              <a:fillRect/>
            </a:stretch>
          </p:blipFill>
          <p:spPr>
            <a:xfrm>
              <a:off x="0" y="0"/>
              <a:ext cx="3605530" cy="1190625"/>
            </a:xfrm>
            <a:prstGeom prst="rect">
              <a:avLst/>
            </a:prstGeom>
            <a:ln>
              <a:solidFill>
                <a:schemeClr val="tx1"/>
              </a:solidFill>
            </a:ln>
          </p:spPr>
        </p:pic>
        <p:sp>
          <p:nvSpPr>
            <p:cNvPr id="7" name="Rectangle 6">
              <a:extLst>
                <a:ext uri="{FF2B5EF4-FFF2-40B4-BE49-F238E27FC236}">
                  <a16:creationId xmlns:a16="http://schemas.microsoft.com/office/drawing/2014/main" id="{426E42E1-1606-5B63-15AB-CAD31FCA6310}"/>
                </a:ext>
              </a:extLst>
            </p:cNvPr>
            <p:cNvSpPr/>
            <p:nvPr/>
          </p:nvSpPr>
          <p:spPr>
            <a:xfrm>
              <a:off x="588397" y="111318"/>
              <a:ext cx="434174"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F7E2A796-BD4D-5B0A-0D6B-47C04DC5621F}"/>
                </a:ext>
              </a:extLst>
            </p:cNvPr>
            <p:cNvSpPr/>
            <p:nvPr/>
          </p:nvSpPr>
          <p:spPr>
            <a:xfrm>
              <a:off x="1081378" y="111318"/>
              <a:ext cx="449580"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Callout: Right Arrow 8">
            <a:extLst>
              <a:ext uri="{FF2B5EF4-FFF2-40B4-BE49-F238E27FC236}">
                <a16:creationId xmlns:a16="http://schemas.microsoft.com/office/drawing/2014/main" id="{8B60623A-3792-846D-9267-59CBDD4F2E36}"/>
              </a:ext>
            </a:extLst>
          </p:cNvPr>
          <p:cNvSpPr/>
          <p:nvPr/>
        </p:nvSpPr>
        <p:spPr>
          <a:xfrm>
            <a:off x="318519" y="1563279"/>
            <a:ext cx="916305" cy="574040"/>
          </a:xfrm>
          <a:prstGeom prst="rightArrowCallou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Check box </a:t>
            </a:r>
            <a:endParaRPr lang="en-US" sz="1600" dirty="0">
              <a:effectLst/>
              <a:ea typeface="MS Mincho" panose="02020609040205080304" pitchFamily="49" charset="-128"/>
              <a:cs typeface="Times New Roman" panose="02020603050405020304" pitchFamily="18" charset="0"/>
            </a:endParaRPr>
          </a:p>
        </p:txBody>
      </p:sp>
      <p:sp>
        <p:nvSpPr>
          <p:cNvPr id="10" name="Title 3">
            <a:extLst>
              <a:ext uri="{FF2B5EF4-FFF2-40B4-BE49-F238E27FC236}">
                <a16:creationId xmlns:a16="http://schemas.microsoft.com/office/drawing/2014/main" id="{41DD5FCD-738A-5FA7-8762-EBC9EAEF7355}"/>
              </a:ext>
            </a:extLst>
          </p:cNvPr>
          <p:cNvSpPr txBox="1">
            <a:spLocks/>
          </p:cNvSpPr>
          <p:nvPr/>
        </p:nvSpPr>
        <p:spPr>
          <a:xfrm>
            <a:off x="171448" y="472252"/>
            <a:ext cx="4526279"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dirty="0">
                <a:latin typeface="+mn-lt"/>
              </a:rPr>
              <a:t>Approving/Declining Orders in Bulk</a:t>
            </a:r>
          </a:p>
        </p:txBody>
      </p:sp>
      <p:pic>
        <p:nvPicPr>
          <p:cNvPr id="21" name="Picture 20">
            <a:extLst>
              <a:ext uri="{FF2B5EF4-FFF2-40B4-BE49-F238E27FC236}">
                <a16:creationId xmlns:a16="http://schemas.microsoft.com/office/drawing/2014/main" id="{BD47E147-B961-0BC1-0948-3D6927A2C44E}"/>
              </a:ext>
            </a:extLst>
          </p:cNvPr>
          <p:cNvPicPr>
            <a:picLocks noChangeAspect="1"/>
          </p:cNvPicPr>
          <p:nvPr/>
        </p:nvPicPr>
        <p:blipFill rotWithShape="1">
          <a:blip r:embed="rId4"/>
          <a:srcRect l="2782" t="5868" r="3913" b="10736"/>
          <a:stretch/>
        </p:blipFill>
        <p:spPr bwMode="auto">
          <a:xfrm>
            <a:off x="4431805" y="3197750"/>
            <a:ext cx="4285615" cy="157416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2" name="Star: 12 Points 21">
            <a:extLst>
              <a:ext uri="{FF2B5EF4-FFF2-40B4-BE49-F238E27FC236}">
                <a16:creationId xmlns:a16="http://schemas.microsoft.com/office/drawing/2014/main" id="{77F23E32-F4EC-8E5B-6DE0-6B7FE6C35F67}"/>
              </a:ext>
            </a:extLst>
          </p:cNvPr>
          <p:cNvSpPr/>
          <p:nvPr/>
        </p:nvSpPr>
        <p:spPr>
          <a:xfrm rot="20885241">
            <a:off x="1846012" y="2783702"/>
            <a:ext cx="2530475" cy="19183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MS Mincho" panose="02020609040205080304" pitchFamily="49" charset="-128"/>
                <a:cs typeface="Arial" panose="020B0604020202020204" pitchFamily="34" charset="0"/>
              </a:rPr>
              <a:t>Once you approve or decline you can’t change the action and an email is deployed to the customer.</a:t>
            </a:r>
            <a:endParaRPr lang="en-US" sz="16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634455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A03CEB-D0AE-4A43-ECA5-6AF4C6C9C84C}"/>
              </a:ext>
            </a:extLst>
          </p:cNvPr>
          <p:cNvPicPr>
            <a:picLocks noChangeAspect="1"/>
          </p:cNvPicPr>
          <p:nvPr/>
        </p:nvPicPr>
        <p:blipFill>
          <a:blip r:embed="rId3"/>
          <a:stretch>
            <a:fillRect/>
          </a:stretch>
        </p:blipFill>
        <p:spPr>
          <a:xfrm>
            <a:off x="-1699392" y="1293797"/>
            <a:ext cx="3017342" cy="3858768"/>
          </a:xfrm>
          <a:prstGeom prst="rect">
            <a:avLst/>
          </a:prstGeom>
        </p:spPr>
      </p:pic>
      <p:pic>
        <p:nvPicPr>
          <p:cNvPr id="12" name="Picture 11">
            <a:extLst>
              <a:ext uri="{FF2B5EF4-FFF2-40B4-BE49-F238E27FC236}">
                <a16:creationId xmlns:a16="http://schemas.microsoft.com/office/drawing/2014/main" id="{52591F7C-DE7A-660A-6316-1BAE0A8D97D8}"/>
              </a:ext>
            </a:extLst>
          </p:cNvPr>
          <p:cNvPicPr>
            <a:picLocks noChangeAspect="1"/>
          </p:cNvPicPr>
          <p:nvPr/>
        </p:nvPicPr>
        <p:blipFill>
          <a:blip r:embed="rId4"/>
          <a:stretch>
            <a:fillRect/>
          </a:stretch>
        </p:blipFill>
        <p:spPr>
          <a:xfrm>
            <a:off x="725210" y="851693"/>
            <a:ext cx="2967878" cy="3858768"/>
          </a:xfrm>
          <a:prstGeom prst="rect">
            <a:avLst/>
          </a:prstGeom>
        </p:spPr>
      </p:pic>
      <p:sp>
        <p:nvSpPr>
          <p:cNvPr id="2" name="Slide Number Placeholder 1">
            <a:extLst>
              <a:ext uri="{FF2B5EF4-FFF2-40B4-BE49-F238E27FC236}">
                <a16:creationId xmlns:a16="http://schemas.microsoft.com/office/drawing/2014/main" id="{F1DAE640-5390-AA06-1F3E-1AA1690BE410}"/>
              </a:ext>
            </a:extLst>
          </p:cNvPr>
          <p:cNvSpPr>
            <a:spLocks noGrp="1"/>
          </p:cNvSpPr>
          <p:nvPr>
            <p:ph type="sldNum" sz="quarter" idx="12"/>
          </p:nvPr>
        </p:nvSpPr>
        <p:spPr/>
        <p:txBody>
          <a:bodyPr/>
          <a:lstStyle/>
          <a:p>
            <a:fld id="{7691CCDB-B024-8747-B233-CAD1CBC7A901}" type="slidenum">
              <a:rPr lang="en-US" smtClean="0"/>
              <a:pPr/>
              <a:t>18</a:t>
            </a:fld>
            <a:endParaRPr lang="en-US"/>
          </a:p>
        </p:txBody>
      </p:sp>
      <p:sp>
        <p:nvSpPr>
          <p:cNvPr id="4" name="Footer Placeholder 3">
            <a:extLst>
              <a:ext uri="{FF2B5EF4-FFF2-40B4-BE49-F238E27FC236}">
                <a16:creationId xmlns:a16="http://schemas.microsoft.com/office/drawing/2014/main" id="{B0ADA7F4-9550-2D62-9858-23A1CA8D7E05}"/>
              </a:ext>
            </a:extLst>
          </p:cNvPr>
          <p:cNvSpPr>
            <a:spLocks noGrp="1"/>
          </p:cNvSpPr>
          <p:nvPr>
            <p:ph type="ftr" sz="quarter" idx="3"/>
          </p:nvPr>
        </p:nvSpPr>
        <p:spPr/>
        <p:txBody>
          <a:bodyPr/>
          <a:lstStyle/>
          <a:p>
            <a:r>
              <a:rPr lang="en-US" dirty="0">
                <a:latin typeface="+mj-lt"/>
              </a:rPr>
              <a:t>©2021 Girl Scouts of the USA. All Rights Reserved.  Not for public distribution.</a:t>
            </a:r>
          </a:p>
        </p:txBody>
      </p:sp>
      <p:sp>
        <p:nvSpPr>
          <p:cNvPr id="13" name="Text Placeholder 2">
            <a:extLst>
              <a:ext uri="{FF2B5EF4-FFF2-40B4-BE49-F238E27FC236}">
                <a16:creationId xmlns:a16="http://schemas.microsoft.com/office/drawing/2014/main" id="{43B968FB-4841-D2F1-7920-99E8486737DD}"/>
              </a:ext>
            </a:extLst>
          </p:cNvPr>
          <p:cNvSpPr>
            <a:spLocks noGrp="1"/>
          </p:cNvSpPr>
          <p:nvPr>
            <p:ph type="body" sz="quarter" idx="20"/>
          </p:nvPr>
        </p:nvSpPr>
        <p:spPr/>
        <p:txBody>
          <a:bodyPr/>
          <a:lstStyle/>
          <a:p>
            <a:r>
              <a:rPr lang="en-US" dirty="0"/>
              <a:t>Orders Tab: In-person Delivery Orders</a:t>
            </a:r>
          </a:p>
        </p:txBody>
      </p:sp>
      <p:grpSp>
        <p:nvGrpSpPr>
          <p:cNvPr id="18" name="Group 17">
            <a:extLst>
              <a:ext uri="{FF2B5EF4-FFF2-40B4-BE49-F238E27FC236}">
                <a16:creationId xmlns:a16="http://schemas.microsoft.com/office/drawing/2014/main" id="{889218E9-4C43-7FA4-246D-BCCF9A60DB92}"/>
              </a:ext>
            </a:extLst>
          </p:cNvPr>
          <p:cNvGrpSpPr/>
          <p:nvPr/>
        </p:nvGrpSpPr>
        <p:grpSpPr>
          <a:xfrm>
            <a:off x="134958" y="4423511"/>
            <a:ext cx="2045062" cy="264160"/>
            <a:chOff x="134958" y="4423511"/>
            <a:chExt cx="2045062" cy="264160"/>
          </a:xfrm>
        </p:grpSpPr>
        <p:sp>
          <p:nvSpPr>
            <p:cNvPr id="7" name="Rectangle 6">
              <a:extLst>
                <a:ext uri="{FF2B5EF4-FFF2-40B4-BE49-F238E27FC236}">
                  <a16:creationId xmlns:a16="http://schemas.microsoft.com/office/drawing/2014/main" id="{C33B5E65-5AB6-0C20-29B9-180BA9F8764A}"/>
                </a:ext>
              </a:extLst>
            </p:cNvPr>
            <p:cNvSpPr/>
            <p:nvPr/>
          </p:nvSpPr>
          <p:spPr>
            <a:xfrm>
              <a:off x="823701" y="4473922"/>
              <a:ext cx="626746" cy="16333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99D53081-FEBE-C6E0-E646-0B236183C065}"/>
                </a:ext>
              </a:extLst>
            </p:cNvPr>
            <p:cNvSpPr/>
            <p:nvPr/>
          </p:nvSpPr>
          <p:spPr>
            <a:xfrm>
              <a:off x="1553274" y="4478723"/>
              <a:ext cx="626746" cy="164592"/>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Arrow: Down 9">
              <a:extLst>
                <a:ext uri="{FF2B5EF4-FFF2-40B4-BE49-F238E27FC236}">
                  <a16:creationId xmlns:a16="http://schemas.microsoft.com/office/drawing/2014/main" id="{1D4E14BA-305B-EAD1-D1C7-9D35A6BFECFF}"/>
                </a:ext>
              </a:extLst>
            </p:cNvPr>
            <p:cNvSpPr/>
            <p:nvPr/>
          </p:nvSpPr>
          <p:spPr>
            <a:xfrm rot="16200000">
              <a:off x="316251" y="4242218"/>
              <a:ext cx="264160" cy="626745"/>
            </a:xfrm>
            <a:prstGeom prst="downArrow">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4" name="Title 3">
            <a:extLst>
              <a:ext uri="{FF2B5EF4-FFF2-40B4-BE49-F238E27FC236}">
                <a16:creationId xmlns:a16="http://schemas.microsoft.com/office/drawing/2014/main" id="{3BDE3153-7258-251D-4AC3-8E343E466E9D}"/>
              </a:ext>
            </a:extLst>
          </p:cNvPr>
          <p:cNvSpPr txBox="1">
            <a:spLocks/>
          </p:cNvSpPr>
          <p:nvPr/>
        </p:nvSpPr>
        <p:spPr>
          <a:xfrm>
            <a:off x="171449" y="434383"/>
            <a:ext cx="5562601"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dirty="0">
                <a:latin typeface="+mn-lt"/>
              </a:rPr>
              <a:t>Approving/Declining Orders Individually</a:t>
            </a:r>
          </a:p>
        </p:txBody>
      </p:sp>
      <p:pic>
        <p:nvPicPr>
          <p:cNvPr id="15" name="Picture 14">
            <a:extLst>
              <a:ext uri="{FF2B5EF4-FFF2-40B4-BE49-F238E27FC236}">
                <a16:creationId xmlns:a16="http://schemas.microsoft.com/office/drawing/2014/main" id="{5AE2CEA0-4B21-CA09-23E2-95CE33024B1C}"/>
              </a:ext>
            </a:extLst>
          </p:cNvPr>
          <p:cNvPicPr>
            <a:picLocks noChangeAspect="1"/>
          </p:cNvPicPr>
          <p:nvPr/>
        </p:nvPicPr>
        <p:blipFill>
          <a:blip r:embed="rId5"/>
          <a:stretch>
            <a:fillRect/>
          </a:stretch>
        </p:blipFill>
        <p:spPr>
          <a:xfrm>
            <a:off x="4707096" y="2160784"/>
            <a:ext cx="3935824" cy="1652623"/>
          </a:xfrm>
          <a:prstGeom prst="rect">
            <a:avLst/>
          </a:prstGeom>
          <a:ln>
            <a:solidFill>
              <a:schemeClr val="tx1"/>
            </a:solidFill>
          </a:ln>
        </p:spPr>
      </p:pic>
      <p:sp>
        <p:nvSpPr>
          <p:cNvPr id="3" name="Star: 12 Points 2">
            <a:extLst>
              <a:ext uri="{FF2B5EF4-FFF2-40B4-BE49-F238E27FC236}">
                <a16:creationId xmlns:a16="http://schemas.microsoft.com/office/drawing/2014/main" id="{C0163465-8AC2-58A0-8786-D93C4DF9DD81}"/>
              </a:ext>
            </a:extLst>
          </p:cNvPr>
          <p:cNvSpPr/>
          <p:nvPr/>
        </p:nvSpPr>
        <p:spPr>
          <a:xfrm rot="378810">
            <a:off x="6499296" y="327636"/>
            <a:ext cx="2505816" cy="1783461"/>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MS Mincho" panose="02020609040205080304" pitchFamily="49" charset="-128"/>
                <a:cs typeface="Arial" panose="020B0604020202020204" pitchFamily="34" charset="0"/>
              </a:rPr>
              <a:t>Once approved: customers receive an email to expect their cookies within two weeks of when you have them.</a:t>
            </a:r>
            <a:endParaRPr lang="en-US" sz="20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050036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19</a:t>
            </a:fld>
            <a:endParaRPr lang="en-US" dirty="0"/>
          </a:p>
        </p:txBody>
      </p:sp>
      <p:sp>
        <p:nvSpPr>
          <p:cNvPr id="10" name="Text Placeholder 9">
            <a:extLst>
              <a:ext uri="{FF2B5EF4-FFF2-40B4-BE49-F238E27FC236}">
                <a16:creationId xmlns:a16="http://schemas.microsoft.com/office/drawing/2014/main" id="{398068B3-2C1E-4F06-4D7E-FC9E3EAE88C2}"/>
              </a:ext>
            </a:extLst>
          </p:cNvPr>
          <p:cNvSpPr>
            <a:spLocks noGrp="1"/>
          </p:cNvSpPr>
          <p:nvPr>
            <p:ph type="body" sz="quarter" idx="20"/>
          </p:nvPr>
        </p:nvSpPr>
        <p:spPr/>
        <p:txBody>
          <a:bodyPr/>
          <a:lstStyle/>
          <a:p>
            <a:r>
              <a:rPr lang="en-US" dirty="0">
                <a:latin typeface="+mn-lt"/>
              </a:rPr>
              <a:t>Orders Tab: In-person Delivery Orders</a:t>
            </a:r>
          </a:p>
        </p:txBody>
      </p:sp>
      <p:sp>
        <p:nvSpPr>
          <p:cNvPr id="13" name="Title 3">
            <a:extLst>
              <a:ext uri="{FF2B5EF4-FFF2-40B4-BE49-F238E27FC236}">
                <a16:creationId xmlns:a16="http://schemas.microsoft.com/office/drawing/2014/main" id="{33B36DCF-D9C0-AC77-564B-2A6C9A97BB5B}"/>
              </a:ext>
            </a:extLst>
          </p:cNvPr>
          <p:cNvSpPr txBox="1">
            <a:spLocks/>
          </p:cNvSpPr>
          <p:nvPr/>
        </p:nvSpPr>
        <p:spPr>
          <a:xfrm>
            <a:off x="171449" y="434383"/>
            <a:ext cx="5058097"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dirty="0">
                <a:latin typeface="+mn-lt"/>
              </a:rPr>
              <a:t>Orders to Deliver</a:t>
            </a:r>
          </a:p>
        </p:txBody>
      </p:sp>
      <p:grpSp>
        <p:nvGrpSpPr>
          <p:cNvPr id="4" name="Group 3">
            <a:extLst>
              <a:ext uri="{FF2B5EF4-FFF2-40B4-BE49-F238E27FC236}">
                <a16:creationId xmlns:a16="http://schemas.microsoft.com/office/drawing/2014/main" id="{0BE5B00F-BAE2-80E6-572E-1358457BB2A2}"/>
              </a:ext>
            </a:extLst>
          </p:cNvPr>
          <p:cNvGrpSpPr/>
          <p:nvPr/>
        </p:nvGrpSpPr>
        <p:grpSpPr>
          <a:xfrm>
            <a:off x="190500" y="1687668"/>
            <a:ext cx="8364732" cy="2388099"/>
            <a:chOff x="555883" y="1293968"/>
            <a:chExt cx="8364732" cy="2388099"/>
          </a:xfrm>
        </p:grpSpPr>
        <p:pic>
          <p:nvPicPr>
            <p:cNvPr id="18" name="Picture 17">
              <a:extLst>
                <a:ext uri="{FF2B5EF4-FFF2-40B4-BE49-F238E27FC236}">
                  <a16:creationId xmlns:a16="http://schemas.microsoft.com/office/drawing/2014/main" id="{32E8EDE5-C9FA-E842-F03B-FB8BE380F30A}"/>
                </a:ext>
              </a:extLst>
            </p:cNvPr>
            <p:cNvPicPr>
              <a:picLocks noChangeAspect="1"/>
            </p:cNvPicPr>
            <p:nvPr/>
          </p:nvPicPr>
          <p:blipFill>
            <a:blip r:embed="rId3"/>
            <a:stretch>
              <a:fillRect/>
            </a:stretch>
          </p:blipFill>
          <p:spPr>
            <a:xfrm>
              <a:off x="1579109" y="1293968"/>
              <a:ext cx="7341506" cy="2388099"/>
            </a:xfrm>
            <a:prstGeom prst="rect">
              <a:avLst/>
            </a:prstGeom>
          </p:spPr>
        </p:pic>
        <p:grpSp>
          <p:nvGrpSpPr>
            <p:cNvPr id="3" name="Group 2">
              <a:extLst>
                <a:ext uri="{FF2B5EF4-FFF2-40B4-BE49-F238E27FC236}">
                  <a16:creationId xmlns:a16="http://schemas.microsoft.com/office/drawing/2014/main" id="{2C0DE779-EF96-71D0-D532-147773459B29}"/>
                </a:ext>
              </a:extLst>
            </p:cNvPr>
            <p:cNvGrpSpPr/>
            <p:nvPr/>
          </p:nvGrpSpPr>
          <p:grpSpPr>
            <a:xfrm>
              <a:off x="555883" y="1817720"/>
              <a:ext cx="3318885" cy="1838897"/>
              <a:chOff x="166699" y="318231"/>
              <a:chExt cx="2629718" cy="1150559"/>
            </a:xfrm>
          </p:grpSpPr>
          <p:sp>
            <p:nvSpPr>
              <p:cNvPr id="5" name="Rectangle 4">
                <a:extLst>
                  <a:ext uri="{FF2B5EF4-FFF2-40B4-BE49-F238E27FC236}">
                    <a16:creationId xmlns:a16="http://schemas.microsoft.com/office/drawing/2014/main" id="{1797C13C-2AB9-86EF-3721-D865704D4758}"/>
                  </a:ext>
                </a:extLst>
              </p:cNvPr>
              <p:cNvSpPr/>
              <p:nvPr/>
            </p:nvSpPr>
            <p:spPr>
              <a:xfrm>
                <a:off x="1938010" y="433888"/>
                <a:ext cx="858407" cy="23114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45">
                <a:extLst>
                  <a:ext uri="{FF2B5EF4-FFF2-40B4-BE49-F238E27FC236}">
                    <a16:creationId xmlns:a16="http://schemas.microsoft.com/office/drawing/2014/main" id="{6DDDF56A-DE59-7F9D-E276-BFE68C25F8A4}"/>
                  </a:ext>
                </a:extLst>
              </p:cNvPr>
              <p:cNvSpPr txBox="1"/>
              <p:nvPr/>
            </p:nvSpPr>
            <p:spPr>
              <a:xfrm>
                <a:off x="264952" y="811156"/>
                <a:ext cx="475958" cy="2862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tx1"/>
                    </a:solidFill>
                    <a:effectLst/>
                    <a:ea typeface="MS Mincho" panose="02020609040205080304" pitchFamily="49" charset="-128"/>
                    <a:cs typeface="Times New Roman" panose="02020603050405020304" pitchFamily="18" charset="0"/>
                  </a:rPr>
                  <a:t>OR</a:t>
                </a:r>
                <a:endParaRPr lang="en-US" sz="1600" dirty="0">
                  <a:solidFill>
                    <a:schemeClr val="tx1"/>
                  </a:solidFill>
                  <a:effectLst/>
                  <a:ea typeface="MS Mincho" panose="02020609040205080304" pitchFamily="49" charset="-128"/>
                  <a:cs typeface="Times New Roman" panose="02020603050405020304" pitchFamily="18" charset="0"/>
                </a:endParaRPr>
              </a:p>
            </p:txBody>
          </p:sp>
          <p:grpSp>
            <p:nvGrpSpPr>
              <p:cNvPr id="7" name="Group 6">
                <a:extLst>
                  <a:ext uri="{FF2B5EF4-FFF2-40B4-BE49-F238E27FC236}">
                    <a16:creationId xmlns:a16="http://schemas.microsoft.com/office/drawing/2014/main" id="{3356C9D0-E8C2-21A0-4EA5-7717D17E4C41}"/>
                  </a:ext>
                </a:extLst>
              </p:cNvPr>
              <p:cNvGrpSpPr/>
              <p:nvPr/>
            </p:nvGrpSpPr>
            <p:grpSpPr>
              <a:xfrm>
                <a:off x="166699" y="318231"/>
                <a:ext cx="961734" cy="462455"/>
                <a:chOff x="63332" y="-76187"/>
                <a:chExt cx="961734" cy="462455"/>
              </a:xfrm>
            </p:grpSpPr>
            <p:sp>
              <p:nvSpPr>
                <p:cNvPr id="12" name="Right Arrow 43">
                  <a:extLst>
                    <a:ext uri="{FF2B5EF4-FFF2-40B4-BE49-F238E27FC236}">
                      <a16:creationId xmlns:a16="http://schemas.microsoft.com/office/drawing/2014/main" id="{16E293DC-A2F3-BDB6-06D5-D75CDFFAD116}"/>
                    </a:ext>
                  </a:extLst>
                </p:cNvPr>
                <p:cNvSpPr/>
                <p:nvPr/>
              </p:nvSpPr>
              <p:spPr>
                <a:xfrm>
                  <a:off x="662804" y="54919"/>
                  <a:ext cx="362262" cy="200242"/>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C50087CD-83EB-D92C-835A-CBD7DCCE7C14}"/>
                    </a:ext>
                  </a:extLst>
                </p:cNvPr>
                <p:cNvSpPr/>
                <p:nvPr/>
              </p:nvSpPr>
              <p:spPr>
                <a:xfrm>
                  <a:off x="63332" y="-76187"/>
                  <a:ext cx="672465" cy="462455"/>
                </a:xfrm>
                <a:prstGeom prst="rect">
                  <a:avLst/>
                </a:prstGeom>
                <a:solidFill>
                  <a:srgbClr val="FFC000"/>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Select all</a:t>
                  </a:r>
                  <a:endParaRPr lang="en-US" sz="1200" dirty="0">
                    <a:effectLst/>
                    <a:ea typeface="MS Mincho" panose="02020609040205080304" pitchFamily="49" charset="-128"/>
                    <a:cs typeface="Times New Roman" panose="02020603050405020304" pitchFamily="18" charset="0"/>
                  </a:endParaRPr>
                </a:p>
              </p:txBody>
            </p:sp>
          </p:grpSp>
          <p:grpSp>
            <p:nvGrpSpPr>
              <p:cNvPr id="8" name="Group 7">
                <a:extLst>
                  <a:ext uri="{FF2B5EF4-FFF2-40B4-BE49-F238E27FC236}">
                    <a16:creationId xmlns:a16="http://schemas.microsoft.com/office/drawing/2014/main" id="{36EDFD80-388E-B80D-E7AE-6E27FA799E43}"/>
                  </a:ext>
                </a:extLst>
              </p:cNvPr>
              <p:cNvGrpSpPr/>
              <p:nvPr/>
            </p:nvGrpSpPr>
            <p:grpSpPr>
              <a:xfrm>
                <a:off x="166699" y="1078253"/>
                <a:ext cx="1017385" cy="390537"/>
                <a:chOff x="166699" y="-31782"/>
                <a:chExt cx="1017385" cy="390537"/>
              </a:xfrm>
            </p:grpSpPr>
            <p:sp>
              <p:nvSpPr>
                <p:cNvPr id="9" name="Rectangle 8">
                  <a:extLst>
                    <a:ext uri="{FF2B5EF4-FFF2-40B4-BE49-F238E27FC236}">
                      <a16:creationId xmlns:a16="http://schemas.microsoft.com/office/drawing/2014/main" id="{6508B456-DAD1-BBA5-0730-2D27132694CB}"/>
                    </a:ext>
                  </a:extLst>
                </p:cNvPr>
                <p:cNvSpPr/>
                <p:nvPr/>
              </p:nvSpPr>
              <p:spPr>
                <a:xfrm>
                  <a:off x="166699" y="-31782"/>
                  <a:ext cx="673808" cy="390537"/>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Select a customer</a:t>
                  </a:r>
                  <a:endParaRPr lang="en-US" sz="1200" dirty="0">
                    <a:effectLst/>
                    <a:ea typeface="MS Mincho" panose="02020609040205080304" pitchFamily="49" charset="-128"/>
                    <a:cs typeface="Times New Roman" panose="02020603050405020304" pitchFamily="18" charset="0"/>
                  </a:endParaRPr>
                </a:p>
              </p:txBody>
            </p:sp>
            <p:sp>
              <p:nvSpPr>
                <p:cNvPr id="11" name="Right Arrow 7">
                  <a:extLst>
                    <a:ext uri="{FF2B5EF4-FFF2-40B4-BE49-F238E27FC236}">
                      <a16:creationId xmlns:a16="http://schemas.microsoft.com/office/drawing/2014/main" id="{75F9F80F-EDF3-A34F-DBD7-923C99D84994}"/>
                    </a:ext>
                  </a:extLst>
                </p:cNvPr>
                <p:cNvSpPr/>
                <p:nvPr/>
              </p:nvSpPr>
              <p:spPr>
                <a:xfrm>
                  <a:off x="821822" y="64095"/>
                  <a:ext cx="362262" cy="198783"/>
                </a:xfrm>
                <a:prstGeom prst="rightArrow">
                  <a:avLst>
                    <a:gd name="adj1" fmla="val 50000"/>
                    <a:gd name="adj2" fmla="val 52340"/>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14" name="Star: 12 Points 13">
            <a:extLst>
              <a:ext uri="{FF2B5EF4-FFF2-40B4-BE49-F238E27FC236}">
                <a16:creationId xmlns:a16="http://schemas.microsoft.com/office/drawing/2014/main" id="{D93D261D-9380-5FC3-4DDC-39E2F5E37314}"/>
              </a:ext>
            </a:extLst>
          </p:cNvPr>
          <p:cNvSpPr/>
          <p:nvPr/>
        </p:nvSpPr>
        <p:spPr>
          <a:xfrm>
            <a:off x="6832600" y="622216"/>
            <a:ext cx="2120900" cy="1589204"/>
          </a:xfrm>
          <a:prstGeom prst="star1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Orders must be marked as delivered to update cookie inventory correctly. </a:t>
            </a:r>
          </a:p>
        </p:txBody>
      </p:sp>
    </p:spTree>
    <p:extLst>
      <p:ext uri="{BB962C8B-B14F-4D97-AF65-F5344CB8AC3E}">
        <p14:creationId xmlns:p14="http://schemas.microsoft.com/office/powerpoint/2010/main" val="26202116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p:txBody>
          <a:bodyPr/>
          <a:lstStyle/>
          <a:p>
            <a:r>
              <a:rPr lang="en-US" dirty="0">
                <a:latin typeface="Palatino Linotype" panose="02040502050505030304" pitchFamily="18" charset="0"/>
              </a:rPr>
              <a:t>Four Steps to Getting Started</a:t>
            </a:r>
          </a:p>
          <a:p>
            <a:r>
              <a:rPr lang="en-US" dirty="0">
                <a:latin typeface="Palatino Linotype" panose="02040502050505030304" pitchFamily="18" charset="0"/>
              </a:rPr>
              <a:t>Digital Cookie Tabs</a:t>
            </a:r>
          </a:p>
          <a:p>
            <a:r>
              <a:rPr lang="en-US" dirty="0">
                <a:latin typeface="Palatino Linotype" panose="02040502050505030304" pitchFamily="18" charset="0"/>
              </a:rPr>
              <a:t>Customer View</a:t>
            </a:r>
          </a:p>
          <a:p>
            <a:r>
              <a:rPr lang="en-US" dirty="0">
                <a:latin typeface="Palatino Linotype" panose="02040502050505030304" pitchFamily="18" charset="0"/>
              </a:rPr>
              <a:t>Mobile App</a:t>
            </a:r>
          </a:p>
          <a:p>
            <a:r>
              <a:rPr lang="en-US" dirty="0">
                <a:latin typeface="Palatino Linotype" panose="02040502050505030304" pitchFamily="18" charset="0"/>
              </a:rPr>
              <a:t>Digital Cookie Help Center</a:t>
            </a:r>
          </a:p>
        </p:txBody>
      </p:sp>
      <p:sp>
        <p:nvSpPr>
          <p:cNvPr id="11" name="Slide Number Placeholder 10">
            <a:extLst>
              <a:ext uri="{FF2B5EF4-FFF2-40B4-BE49-F238E27FC236}">
                <a16:creationId xmlns:a16="http://schemas.microsoft.com/office/drawing/2014/main" id="{1FEE9E24-8A91-6D4B-ACC9-9ACE5F08A696}"/>
              </a:ext>
            </a:extLst>
          </p:cNvPr>
          <p:cNvSpPr>
            <a:spLocks noGrp="1"/>
          </p:cNvSpPr>
          <p:nvPr>
            <p:ph type="sldNum" sz="quarter" idx="12"/>
          </p:nvPr>
        </p:nvSpPr>
        <p:spPr/>
        <p:txBody>
          <a:bodyPr/>
          <a:lstStyle/>
          <a:p>
            <a:fld id="{7691CCDB-B024-8747-B233-CAD1CBC7A901}" type="slidenum">
              <a:rPr lang="en-US" smtClean="0">
                <a:latin typeface="+mj-lt"/>
              </a:rPr>
              <a:pPr/>
              <a:t>2</a:t>
            </a:fld>
            <a:endParaRPr lang="en-US" dirty="0">
              <a:latin typeface="+mj-lt"/>
            </a:endParaRPr>
          </a:p>
        </p:txBody>
      </p:sp>
      <p:sp>
        <p:nvSpPr>
          <p:cNvPr id="13" name="Footer Placeholder 12">
            <a:extLst>
              <a:ext uri="{FF2B5EF4-FFF2-40B4-BE49-F238E27FC236}">
                <a16:creationId xmlns:a16="http://schemas.microsoft.com/office/drawing/2014/main" id="{6BF9F346-5115-A849-AACC-CB89180E6A65}"/>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Tree>
    <p:extLst>
      <p:ext uri="{BB962C8B-B14F-4D97-AF65-F5344CB8AC3E}">
        <p14:creationId xmlns:p14="http://schemas.microsoft.com/office/powerpoint/2010/main" val="4171602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20</a:t>
            </a:fld>
            <a:endParaRPr lang="en-US" dirty="0"/>
          </a:p>
        </p:txBody>
      </p:sp>
      <p:sp>
        <p:nvSpPr>
          <p:cNvPr id="3" name="Text Placeholder 2">
            <a:extLst>
              <a:ext uri="{FF2B5EF4-FFF2-40B4-BE49-F238E27FC236}">
                <a16:creationId xmlns:a16="http://schemas.microsoft.com/office/drawing/2014/main" id="{F6759292-A70D-D21B-D021-6BDC5111615B}"/>
              </a:ext>
            </a:extLst>
          </p:cNvPr>
          <p:cNvSpPr>
            <a:spLocks noGrp="1"/>
          </p:cNvSpPr>
          <p:nvPr>
            <p:ph type="body" sz="quarter" idx="20"/>
          </p:nvPr>
        </p:nvSpPr>
        <p:spPr/>
        <p:txBody>
          <a:bodyPr/>
          <a:lstStyle/>
          <a:p>
            <a:r>
              <a:rPr lang="en-US" dirty="0">
                <a:latin typeface="+mj-lt"/>
              </a:rPr>
              <a:t>Orders Tab</a:t>
            </a:r>
          </a:p>
        </p:txBody>
      </p:sp>
      <p:sp>
        <p:nvSpPr>
          <p:cNvPr id="4" name="Title 3"/>
          <p:cNvSpPr>
            <a:spLocks noGrp="1"/>
          </p:cNvSpPr>
          <p:nvPr>
            <p:ph type="title" idx="4294967295"/>
          </p:nvPr>
        </p:nvSpPr>
        <p:spPr>
          <a:xfrm>
            <a:off x="0" y="644525"/>
            <a:ext cx="8245475" cy="358775"/>
          </a:xfrm>
        </p:spPr>
        <p:txBody>
          <a:bodyPr/>
          <a:lstStyle/>
          <a:p>
            <a:r>
              <a:rPr lang="en-US" sz="1800" b="1" dirty="0">
                <a:latin typeface="+mn-lt"/>
              </a:rPr>
              <a:t>Completed Orders</a:t>
            </a:r>
          </a:p>
        </p:txBody>
      </p:sp>
      <p:grpSp>
        <p:nvGrpSpPr>
          <p:cNvPr id="6" name="Group 5">
            <a:extLst>
              <a:ext uri="{FF2B5EF4-FFF2-40B4-BE49-F238E27FC236}">
                <a16:creationId xmlns:a16="http://schemas.microsoft.com/office/drawing/2014/main" id="{8F426EC6-1AF0-6626-0AA6-95984CE71025}"/>
              </a:ext>
            </a:extLst>
          </p:cNvPr>
          <p:cNvGrpSpPr/>
          <p:nvPr/>
        </p:nvGrpSpPr>
        <p:grpSpPr>
          <a:xfrm>
            <a:off x="2629830" y="1003800"/>
            <a:ext cx="6130925" cy="3612515"/>
            <a:chOff x="0" y="0"/>
            <a:chExt cx="5486400" cy="2883535"/>
          </a:xfrm>
        </p:grpSpPr>
        <p:pic>
          <p:nvPicPr>
            <p:cNvPr id="8" name="Picture 7" descr="A screenshot of a computer screen&#10;&#10;Description automatically generated with low confidence">
              <a:extLst>
                <a:ext uri="{FF2B5EF4-FFF2-40B4-BE49-F238E27FC236}">
                  <a16:creationId xmlns:a16="http://schemas.microsoft.com/office/drawing/2014/main" id="{407C12F9-9E96-B5FA-D32D-46A35A0A5516}"/>
                </a:ext>
              </a:extLst>
            </p:cNvPr>
            <p:cNvPicPr>
              <a:picLocks noChangeAspect="1"/>
            </p:cNvPicPr>
            <p:nvPr/>
          </p:nvPicPr>
          <p:blipFill>
            <a:blip r:embed="rId3"/>
            <a:stretch>
              <a:fillRect/>
            </a:stretch>
          </p:blipFill>
          <p:spPr>
            <a:xfrm>
              <a:off x="0" y="0"/>
              <a:ext cx="5486400" cy="2883535"/>
            </a:xfrm>
            <a:prstGeom prst="rect">
              <a:avLst/>
            </a:prstGeom>
          </p:spPr>
        </p:pic>
        <p:sp>
          <p:nvSpPr>
            <p:cNvPr id="9" name="Right Arrow 9">
              <a:extLst>
                <a:ext uri="{FF2B5EF4-FFF2-40B4-BE49-F238E27FC236}">
                  <a16:creationId xmlns:a16="http://schemas.microsoft.com/office/drawing/2014/main" id="{946A54DC-1193-002D-49EA-93D05876CD55}"/>
                </a:ext>
              </a:extLst>
            </p:cNvPr>
            <p:cNvSpPr/>
            <p:nvPr/>
          </p:nvSpPr>
          <p:spPr>
            <a:xfrm rot="10800000">
              <a:off x="4873925" y="1846053"/>
              <a:ext cx="489379" cy="172528"/>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200">
                  <a:effectLst/>
                  <a:ea typeface="MS Mincho" panose="02020609040205080304" pitchFamily="49" charset="-128"/>
                  <a:cs typeface="Times New Roman" panose="02020603050405020304" pitchFamily="18" charset="0"/>
                </a:rPr>
                <a:t>.</a:t>
              </a:r>
            </a:p>
          </p:txBody>
        </p:sp>
      </p:grpSp>
      <p:sp>
        <p:nvSpPr>
          <p:cNvPr id="10" name="Rectangle 9">
            <a:extLst>
              <a:ext uri="{FF2B5EF4-FFF2-40B4-BE49-F238E27FC236}">
                <a16:creationId xmlns:a16="http://schemas.microsoft.com/office/drawing/2014/main" id="{1CDEB272-C003-5649-8ACE-AE0068BAE28A}"/>
              </a:ext>
            </a:extLst>
          </p:cNvPr>
          <p:cNvSpPr/>
          <p:nvPr/>
        </p:nvSpPr>
        <p:spPr>
          <a:xfrm>
            <a:off x="3714750" y="2143125"/>
            <a:ext cx="1200150" cy="42862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12 Points 11">
            <a:extLst>
              <a:ext uri="{FF2B5EF4-FFF2-40B4-BE49-F238E27FC236}">
                <a16:creationId xmlns:a16="http://schemas.microsoft.com/office/drawing/2014/main" id="{A2A44D03-5D6B-C659-E042-D43085F81FAC}"/>
              </a:ext>
            </a:extLst>
          </p:cNvPr>
          <p:cNvSpPr/>
          <p:nvPr/>
        </p:nvSpPr>
        <p:spPr>
          <a:xfrm rot="20885241">
            <a:off x="35433" y="1224176"/>
            <a:ext cx="2322669" cy="17586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MS Mincho" panose="02020609040205080304" pitchFamily="49" charset="-128"/>
                <a:cs typeface="Arial" panose="020B0604020202020204" pitchFamily="34" charset="0"/>
              </a:rPr>
              <a:t>Customers not added to the customers list will not roll over to the following year.</a:t>
            </a:r>
            <a:endParaRPr lang="en-US" sz="11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378950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21</a:t>
            </a:fld>
            <a:endParaRPr lang="en-US" dirty="0"/>
          </a:p>
        </p:txBody>
      </p:sp>
      <p:sp>
        <p:nvSpPr>
          <p:cNvPr id="4" name="Title 3"/>
          <p:cNvSpPr>
            <a:spLocks noGrp="1"/>
          </p:cNvSpPr>
          <p:nvPr>
            <p:ph type="title" idx="4294967295"/>
          </p:nvPr>
        </p:nvSpPr>
        <p:spPr>
          <a:xfrm>
            <a:off x="342900" y="171450"/>
            <a:ext cx="8801100" cy="574675"/>
          </a:xfrm>
        </p:spPr>
        <p:txBody>
          <a:bodyPr/>
          <a:lstStyle/>
          <a:p>
            <a:r>
              <a:rPr lang="en-US" sz="1800" dirty="0"/>
              <a:t>My Rewards Tab</a:t>
            </a:r>
          </a:p>
        </p:txBody>
      </p:sp>
      <p:pic>
        <p:nvPicPr>
          <p:cNvPr id="6" name="Picture 5">
            <a:extLst>
              <a:ext uri="{FF2B5EF4-FFF2-40B4-BE49-F238E27FC236}">
                <a16:creationId xmlns:a16="http://schemas.microsoft.com/office/drawing/2014/main" id="{A9323AC7-A42D-6118-193B-454131EB0214}"/>
              </a:ext>
            </a:extLst>
          </p:cNvPr>
          <p:cNvPicPr>
            <a:picLocks noChangeAspect="1"/>
          </p:cNvPicPr>
          <p:nvPr/>
        </p:nvPicPr>
        <p:blipFill>
          <a:blip r:embed="rId3"/>
          <a:stretch>
            <a:fillRect/>
          </a:stretch>
        </p:blipFill>
        <p:spPr>
          <a:xfrm>
            <a:off x="340151" y="1210435"/>
            <a:ext cx="3081607" cy="1644015"/>
          </a:xfrm>
          <a:prstGeom prst="rect">
            <a:avLst/>
          </a:prstGeom>
        </p:spPr>
      </p:pic>
      <p:sp>
        <p:nvSpPr>
          <p:cNvPr id="9" name="TextBox 8">
            <a:extLst>
              <a:ext uri="{FF2B5EF4-FFF2-40B4-BE49-F238E27FC236}">
                <a16:creationId xmlns:a16="http://schemas.microsoft.com/office/drawing/2014/main" id="{FC6E4A3E-AB28-C2FF-32FB-A7A94073E85D}"/>
              </a:ext>
            </a:extLst>
          </p:cNvPr>
          <p:cNvSpPr txBox="1"/>
          <p:nvPr/>
        </p:nvSpPr>
        <p:spPr>
          <a:xfrm>
            <a:off x="340151" y="3188969"/>
            <a:ext cx="3203149" cy="1354455"/>
          </a:xfrm>
          <a:prstGeom prst="rect">
            <a:avLst/>
          </a:prstGeom>
          <a:noFill/>
          <a:ln>
            <a:noFill/>
          </a:ln>
        </p:spPr>
        <p:txBody>
          <a:bodyPr vert="horz" wrap="square" lIns="91440" tIns="45720" rIns="91440" bIns="45720" rtlCol="0" anchor="ctr">
            <a:noAutofit/>
          </a:bodyPr>
          <a:lstStyle/>
          <a:p>
            <a:pPr algn="l"/>
            <a:r>
              <a:rPr lang="en-US" sz="1600" dirty="0"/>
              <a:t>As Girl Scouts earns a reward, they will see a message on their “My Rewards” tab letting them know they earned another reward.</a:t>
            </a:r>
          </a:p>
        </p:txBody>
      </p:sp>
      <p:pic>
        <p:nvPicPr>
          <p:cNvPr id="19" name="Picture 18">
            <a:extLst>
              <a:ext uri="{FF2B5EF4-FFF2-40B4-BE49-F238E27FC236}">
                <a16:creationId xmlns:a16="http://schemas.microsoft.com/office/drawing/2014/main" id="{1323DE50-8EE2-5128-0F53-E7CFE48DE868}"/>
              </a:ext>
            </a:extLst>
          </p:cNvPr>
          <p:cNvPicPr>
            <a:picLocks noChangeAspect="1"/>
          </p:cNvPicPr>
          <p:nvPr/>
        </p:nvPicPr>
        <p:blipFill>
          <a:blip r:embed="rId4"/>
          <a:stretch>
            <a:fillRect/>
          </a:stretch>
        </p:blipFill>
        <p:spPr>
          <a:xfrm>
            <a:off x="3813810" y="530667"/>
            <a:ext cx="4671649" cy="3822258"/>
          </a:xfrm>
          <a:prstGeom prst="rect">
            <a:avLst/>
          </a:prstGeom>
        </p:spPr>
      </p:pic>
      <p:sp>
        <p:nvSpPr>
          <p:cNvPr id="14" name="Arrow: Left 13">
            <a:extLst>
              <a:ext uri="{FF2B5EF4-FFF2-40B4-BE49-F238E27FC236}">
                <a16:creationId xmlns:a16="http://schemas.microsoft.com/office/drawing/2014/main" id="{25A3DECC-9EEB-4AD7-98C2-C5ED9C0F55B5}"/>
              </a:ext>
            </a:extLst>
          </p:cNvPr>
          <p:cNvSpPr/>
          <p:nvPr/>
        </p:nvSpPr>
        <p:spPr>
          <a:xfrm>
            <a:off x="7890085" y="1974849"/>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Purple star =Goal</a:t>
            </a:r>
          </a:p>
        </p:txBody>
      </p:sp>
      <p:sp>
        <p:nvSpPr>
          <p:cNvPr id="20" name="Arrow: Left 19">
            <a:extLst>
              <a:ext uri="{FF2B5EF4-FFF2-40B4-BE49-F238E27FC236}">
                <a16:creationId xmlns:a16="http://schemas.microsoft.com/office/drawing/2014/main" id="{98930DB2-75B4-E2F1-599F-12B95CEAF569}"/>
              </a:ext>
            </a:extLst>
          </p:cNvPr>
          <p:cNvSpPr/>
          <p:nvPr/>
        </p:nvSpPr>
        <p:spPr>
          <a:xfrm>
            <a:off x="7912476" y="2621403"/>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Earned Reward</a:t>
            </a:r>
          </a:p>
        </p:txBody>
      </p:sp>
      <p:sp>
        <p:nvSpPr>
          <p:cNvPr id="21" name="Arrow: Left 20">
            <a:extLst>
              <a:ext uri="{FF2B5EF4-FFF2-40B4-BE49-F238E27FC236}">
                <a16:creationId xmlns:a16="http://schemas.microsoft.com/office/drawing/2014/main" id="{2E4D8F33-6291-332D-4BC5-B6CFAC6B6EE2}"/>
              </a:ext>
            </a:extLst>
          </p:cNvPr>
          <p:cNvSpPr/>
          <p:nvPr/>
        </p:nvSpPr>
        <p:spPr>
          <a:xfrm>
            <a:off x="5003668" y="3348478"/>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Select Size</a:t>
            </a:r>
          </a:p>
        </p:txBody>
      </p:sp>
    </p:spTree>
    <p:extLst>
      <p:ext uri="{BB962C8B-B14F-4D97-AF65-F5344CB8AC3E}">
        <p14:creationId xmlns:p14="http://schemas.microsoft.com/office/powerpoint/2010/main" val="200071693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22</a:t>
            </a:fld>
            <a:endParaRPr lang="en-US" dirty="0"/>
          </a:p>
        </p:txBody>
      </p:sp>
      <p:sp>
        <p:nvSpPr>
          <p:cNvPr id="4" name="Title 3"/>
          <p:cNvSpPr>
            <a:spLocks noGrp="1"/>
          </p:cNvSpPr>
          <p:nvPr>
            <p:ph type="title" idx="4294967295"/>
          </p:nvPr>
        </p:nvSpPr>
        <p:spPr>
          <a:xfrm>
            <a:off x="342900" y="171450"/>
            <a:ext cx="8801100" cy="574675"/>
          </a:xfrm>
        </p:spPr>
        <p:txBody>
          <a:bodyPr/>
          <a:lstStyle/>
          <a:p>
            <a:r>
              <a:rPr lang="en-US" dirty="0">
                <a:latin typeface="+mn-lt"/>
              </a:rPr>
              <a:t>My Cookies-Initial Order Entry</a:t>
            </a:r>
          </a:p>
        </p:txBody>
      </p:sp>
      <p:pic>
        <p:nvPicPr>
          <p:cNvPr id="5" name="Picture 4" descr="A screenshot of a computer screen&#10;&#10;Description automatically generated">
            <a:extLst>
              <a:ext uri="{FF2B5EF4-FFF2-40B4-BE49-F238E27FC236}">
                <a16:creationId xmlns:a16="http://schemas.microsoft.com/office/drawing/2014/main" id="{779D07DA-0EED-36D3-CDFE-A795594F7023}"/>
              </a:ext>
            </a:extLst>
          </p:cNvPr>
          <p:cNvPicPr>
            <a:picLocks noChangeAspect="1"/>
          </p:cNvPicPr>
          <p:nvPr/>
        </p:nvPicPr>
        <p:blipFill>
          <a:blip r:embed="rId3"/>
          <a:stretch>
            <a:fillRect/>
          </a:stretch>
        </p:blipFill>
        <p:spPr>
          <a:xfrm>
            <a:off x="3811561" y="150456"/>
            <a:ext cx="4381649" cy="4694258"/>
          </a:xfrm>
          <a:prstGeom prst="rect">
            <a:avLst/>
          </a:prstGeom>
          <a:ln>
            <a:solidFill>
              <a:schemeClr val="tx1"/>
            </a:solidFill>
          </a:ln>
        </p:spPr>
      </p:pic>
      <p:sp>
        <p:nvSpPr>
          <p:cNvPr id="12" name="Star: 12 Points 11">
            <a:extLst>
              <a:ext uri="{FF2B5EF4-FFF2-40B4-BE49-F238E27FC236}">
                <a16:creationId xmlns:a16="http://schemas.microsoft.com/office/drawing/2014/main" id="{A9801E0D-1B6F-C965-66B2-7B1704C45C14}"/>
              </a:ext>
            </a:extLst>
          </p:cNvPr>
          <p:cNvSpPr/>
          <p:nvPr/>
        </p:nvSpPr>
        <p:spPr>
          <a:xfrm rot="20885241">
            <a:off x="255241" y="679572"/>
            <a:ext cx="2322669" cy="17586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MS Mincho" panose="02020609040205080304" pitchFamily="49" charset="-128"/>
                <a:cs typeface="Arial" panose="020B0604020202020204" pitchFamily="34" charset="0"/>
              </a:rPr>
              <a:t>Online girl delivery orders are already included. Do not add them again. </a:t>
            </a:r>
            <a:endParaRPr lang="en-US" sz="1100" dirty="0">
              <a:effectLst/>
              <a:ea typeface="MS Mincho" panose="02020609040205080304" pitchFamily="49" charset="-128"/>
              <a:cs typeface="Times New Roman" panose="02020603050405020304" pitchFamily="18" charset="0"/>
            </a:endParaRPr>
          </a:p>
        </p:txBody>
      </p:sp>
      <p:pic>
        <p:nvPicPr>
          <p:cNvPr id="15" name="Picture 14">
            <a:extLst>
              <a:ext uri="{FF2B5EF4-FFF2-40B4-BE49-F238E27FC236}">
                <a16:creationId xmlns:a16="http://schemas.microsoft.com/office/drawing/2014/main" id="{1A0786B2-00BB-003B-3831-E63E0FA00C44}"/>
              </a:ext>
            </a:extLst>
          </p:cNvPr>
          <p:cNvPicPr>
            <a:picLocks noChangeAspect="1"/>
          </p:cNvPicPr>
          <p:nvPr/>
        </p:nvPicPr>
        <p:blipFill>
          <a:blip r:embed="rId4"/>
          <a:stretch>
            <a:fillRect/>
          </a:stretch>
        </p:blipFill>
        <p:spPr>
          <a:xfrm>
            <a:off x="2654792" y="111396"/>
            <a:ext cx="4430268" cy="4690872"/>
          </a:xfrm>
          <a:prstGeom prst="rect">
            <a:avLst/>
          </a:prstGeom>
          <a:ln>
            <a:solidFill>
              <a:schemeClr val="tx1"/>
            </a:solidFill>
          </a:ln>
        </p:spPr>
      </p:pic>
      <p:sp>
        <p:nvSpPr>
          <p:cNvPr id="16" name="Flowchart: Off-page Connector 15">
            <a:extLst>
              <a:ext uri="{FF2B5EF4-FFF2-40B4-BE49-F238E27FC236}">
                <a16:creationId xmlns:a16="http://schemas.microsoft.com/office/drawing/2014/main" id="{FBB55BC7-B6E1-5968-746A-FAABDE31CC18}"/>
              </a:ext>
            </a:extLst>
          </p:cNvPr>
          <p:cNvSpPr/>
          <p:nvPr/>
        </p:nvSpPr>
        <p:spPr>
          <a:xfrm>
            <a:off x="7912101" y="2984500"/>
            <a:ext cx="1123950" cy="1817768"/>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Once submitted, the order will flow to the baker’s ordering system. </a:t>
            </a:r>
          </a:p>
        </p:txBody>
      </p:sp>
    </p:spTree>
    <p:extLst>
      <p:ext uri="{BB962C8B-B14F-4D97-AF65-F5344CB8AC3E}">
        <p14:creationId xmlns:p14="http://schemas.microsoft.com/office/powerpoint/2010/main" val="2739303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6FC4C-1C48-4B3F-B009-0E0907763D0B}"/>
              </a:ext>
            </a:extLst>
          </p:cNvPr>
          <p:cNvSpPr>
            <a:spLocks noGrp="1"/>
          </p:cNvSpPr>
          <p:nvPr>
            <p:ph type="sldNum" sz="quarter" idx="12"/>
          </p:nvPr>
        </p:nvSpPr>
        <p:spPr/>
        <p:txBody>
          <a:bodyPr/>
          <a:lstStyle/>
          <a:p>
            <a:fld id="{7691CCDB-B024-8747-B233-CAD1CBC7A901}" type="slidenum">
              <a:rPr lang="en-US" smtClean="0"/>
              <a:pPr/>
              <a:t>23</a:t>
            </a:fld>
            <a:endParaRPr lang="en-US"/>
          </a:p>
        </p:txBody>
      </p:sp>
      <p:sp>
        <p:nvSpPr>
          <p:cNvPr id="4" name="Footer Placeholder 3">
            <a:extLst>
              <a:ext uri="{FF2B5EF4-FFF2-40B4-BE49-F238E27FC236}">
                <a16:creationId xmlns:a16="http://schemas.microsoft.com/office/drawing/2014/main" id="{AB40875D-3B8B-6C7D-234C-9CF1933E4D1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7" name="TextBox 6">
            <a:extLst>
              <a:ext uri="{FF2B5EF4-FFF2-40B4-BE49-F238E27FC236}">
                <a16:creationId xmlns:a16="http://schemas.microsoft.com/office/drawing/2014/main" id="{72E953E0-6C02-B713-EB24-E41AF844DCE1}"/>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r>
              <a:rPr lang="en-US" dirty="0"/>
              <a:t>My Cookies Tab-Inventory</a:t>
            </a:r>
            <a:r>
              <a:rPr lang="en-US"/>
              <a:t>: Offline Sales Entry</a:t>
            </a:r>
          </a:p>
        </p:txBody>
      </p:sp>
      <p:sp>
        <p:nvSpPr>
          <p:cNvPr id="8" name="TextBox 7">
            <a:extLst>
              <a:ext uri="{FF2B5EF4-FFF2-40B4-BE49-F238E27FC236}">
                <a16:creationId xmlns:a16="http://schemas.microsoft.com/office/drawing/2014/main" id="{729330F8-C712-00A7-A907-3018E70963BE}"/>
              </a:ext>
            </a:extLst>
          </p:cNvPr>
          <p:cNvSpPr txBox="1"/>
          <p:nvPr/>
        </p:nvSpPr>
        <p:spPr>
          <a:xfrm>
            <a:off x="202666" y="382115"/>
            <a:ext cx="4104237" cy="4400900"/>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dirty="0"/>
              <a:t>The total number of packages that have been allocated to your Girl Scout from the troop cookie volunteer. </a:t>
            </a:r>
          </a:p>
          <a:p>
            <a:pPr marL="342900" indent="-342900">
              <a:buFont typeface="+mj-lt"/>
              <a:buAutoNum type="arabicPeriod"/>
            </a:pPr>
            <a:r>
              <a:rPr lang="en-US" sz="1600" dirty="0"/>
              <a:t>Offline sales need to be updated by the Girl Scout/caregiver when the Girl Scout delivers cookies not ordered/paid for through Digital Cookie.</a:t>
            </a:r>
            <a:r>
              <a:rPr lang="en-US" sz="1600"/>
              <a:t> </a:t>
            </a:r>
          </a:p>
        </p:txBody>
      </p:sp>
      <p:grpSp>
        <p:nvGrpSpPr>
          <p:cNvPr id="12" name="Group 11">
            <a:extLst>
              <a:ext uri="{FF2B5EF4-FFF2-40B4-BE49-F238E27FC236}">
                <a16:creationId xmlns:a16="http://schemas.microsoft.com/office/drawing/2014/main" id="{8300B5F3-EA13-C406-138C-574BA8818F06}"/>
              </a:ext>
            </a:extLst>
          </p:cNvPr>
          <p:cNvGrpSpPr/>
          <p:nvPr/>
        </p:nvGrpSpPr>
        <p:grpSpPr>
          <a:xfrm>
            <a:off x="4677507" y="382115"/>
            <a:ext cx="4019283" cy="4400900"/>
            <a:chOff x="4677507" y="382115"/>
            <a:chExt cx="4019283" cy="4400900"/>
          </a:xfrm>
        </p:grpSpPr>
        <p:pic>
          <p:nvPicPr>
            <p:cNvPr id="6" name="Picture 5">
              <a:extLst>
                <a:ext uri="{FF2B5EF4-FFF2-40B4-BE49-F238E27FC236}">
                  <a16:creationId xmlns:a16="http://schemas.microsoft.com/office/drawing/2014/main" id="{4FC2C69D-5654-A5A4-28E9-550F19FF8D7F}"/>
                </a:ext>
              </a:extLst>
            </p:cNvPr>
            <p:cNvPicPr>
              <a:picLocks noChangeAspect="1"/>
            </p:cNvPicPr>
            <p:nvPr/>
          </p:nvPicPr>
          <p:blipFill>
            <a:blip r:embed="rId3"/>
            <a:stretch>
              <a:fillRect/>
            </a:stretch>
          </p:blipFill>
          <p:spPr>
            <a:xfrm>
              <a:off x="4677507" y="382115"/>
              <a:ext cx="4019283" cy="4400900"/>
            </a:xfrm>
            <a:prstGeom prst="rect">
              <a:avLst/>
            </a:prstGeom>
            <a:ln>
              <a:solidFill>
                <a:schemeClr val="tx1"/>
              </a:solidFill>
            </a:ln>
          </p:spPr>
        </p:pic>
        <p:sp>
          <p:nvSpPr>
            <p:cNvPr id="9" name="Rectangle 8">
              <a:extLst>
                <a:ext uri="{FF2B5EF4-FFF2-40B4-BE49-F238E27FC236}">
                  <a16:creationId xmlns:a16="http://schemas.microsoft.com/office/drawing/2014/main" id="{404D860D-A60F-05C4-B394-1BFE436034E8}"/>
                </a:ext>
              </a:extLst>
            </p:cNvPr>
            <p:cNvSpPr/>
            <p:nvPr/>
          </p:nvSpPr>
          <p:spPr>
            <a:xfrm>
              <a:off x="5616146" y="896817"/>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10" name="Rectangle 9">
              <a:extLst>
                <a:ext uri="{FF2B5EF4-FFF2-40B4-BE49-F238E27FC236}">
                  <a16:creationId xmlns:a16="http://schemas.microsoft.com/office/drawing/2014/main" id="{F2C99170-0453-BA66-552A-A5AAE7F1A541}"/>
                </a:ext>
              </a:extLst>
            </p:cNvPr>
            <p:cNvSpPr/>
            <p:nvPr/>
          </p:nvSpPr>
          <p:spPr>
            <a:xfrm>
              <a:off x="5387546" y="2002451"/>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11" name="Rectangle 10">
              <a:extLst>
                <a:ext uri="{FF2B5EF4-FFF2-40B4-BE49-F238E27FC236}">
                  <a16:creationId xmlns:a16="http://schemas.microsoft.com/office/drawing/2014/main" id="{BDDB6908-1174-847E-18BC-7585577060A5}"/>
                </a:ext>
              </a:extLst>
            </p:cNvPr>
            <p:cNvSpPr/>
            <p:nvPr/>
          </p:nvSpPr>
          <p:spPr>
            <a:xfrm>
              <a:off x="8432703" y="2002451"/>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grpSp>
        <p:nvGrpSpPr>
          <p:cNvPr id="18" name="Group 17">
            <a:extLst>
              <a:ext uri="{FF2B5EF4-FFF2-40B4-BE49-F238E27FC236}">
                <a16:creationId xmlns:a16="http://schemas.microsoft.com/office/drawing/2014/main" id="{CBA618C8-803C-1D54-BF86-7CED459A47B2}"/>
              </a:ext>
            </a:extLst>
          </p:cNvPr>
          <p:cNvGrpSpPr/>
          <p:nvPr/>
        </p:nvGrpSpPr>
        <p:grpSpPr>
          <a:xfrm>
            <a:off x="5973930" y="372618"/>
            <a:ext cx="4041482" cy="4398264"/>
            <a:chOff x="-611509" y="360485"/>
            <a:chExt cx="4041482" cy="4398264"/>
          </a:xfrm>
        </p:grpSpPr>
        <p:pic>
          <p:nvPicPr>
            <p:cNvPr id="14" name="Picture 13">
              <a:extLst>
                <a:ext uri="{FF2B5EF4-FFF2-40B4-BE49-F238E27FC236}">
                  <a16:creationId xmlns:a16="http://schemas.microsoft.com/office/drawing/2014/main" id="{45F579C7-88BF-41C2-6C7C-927BF9F9C5AA}"/>
                </a:ext>
              </a:extLst>
            </p:cNvPr>
            <p:cNvPicPr>
              <a:picLocks noChangeAspect="1"/>
            </p:cNvPicPr>
            <p:nvPr/>
          </p:nvPicPr>
          <p:blipFill>
            <a:blip r:embed="rId4"/>
            <a:stretch>
              <a:fillRect/>
            </a:stretch>
          </p:blipFill>
          <p:spPr>
            <a:xfrm>
              <a:off x="-611509" y="360485"/>
              <a:ext cx="4041482" cy="4398264"/>
            </a:xfrm>
            <a:prstGeom prst="rect">
              <a:avLst/>
            </a:prstGeom>
            <a:ln>
              <a:solidFill>
                <a:schemeClr val="tx1"/>
              </a:solidFill>
            </a:ln>
          </p:spPr>
        </p:pic>
        <p:sp>
          <p:nvSpPr>
            <p:cNvPr id="15" name="Rectangle 14">
              <a:extLst>
                <a:ext uri="{FF2B5EF4-FFF2-40B4-BE49-F238E27FC236}">
                  <a16:creationId xmlns:a16="http://schemas.microsoft.com/office/drawing/2014/main" id="{74E5C1E8-0863-B08B-9D4A-DFF572AFA862}"/>
                </a:ext>
              </a:extLst>
            </p:cNvPr>
            <p:cNvSpPr/>
            <p:nvPr/>
          </p:nvSpPr>
          <p:spPr>
            <a:xfrm>
              <a:off x="476020" y="896817"/>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16" name="Rectangle 15">
              <a:extLst>
                <a:ext uri="{FF2B5EF4-FFF2-40B4-BE49-F238E27FC236}">
                  <a16:creationId xmlns:a16="http://schemas.microsoft.com/office/drawing/2014/main" id="{7B245A26-3279-7E7C-6AFA-241BA752CD2E}"/>
                </a:ext>
              </a:extLst>
            </p:cNvPr>
            <p:cNvSpPr/>
            <p:nvPr/>
          </p:nvSpPr>
          <p:spPr>
            <a:xfrm>
              <a:off x="247420" y="2002451"/>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17" name="Rectangle 16">
              <a:extLst>
                <a:ext uri="{FF2B5EF4-FFF2-40B4-BE49-F238E27FC236}">
                  <a16:creationId xmlns:a16="http://schemas.microsoft.com/office/drawing/2014/main" id="{641B1D36-D81C-4BE6-C1DC-097B352DFBF5}"/>
                </a:ext>
              </a:extLst>
            </p:cNvPr>
            <p:cNvSpPr/>
            <p:nvPr/>
          </p:nvSpPr>
          <p:spPr>
            <a:xfrm>
              <a:off x="3178277" y="2002450"/>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spTree>
    <p:extLst>
      <p:ext uri="{BB962C8B-B14F-4D97-AF65-F5344CB8AC3E}">
        <p14:creationId xmlns:p14="http://schemas.microsoft.com/office/powerpoint/2010/main" val="184721265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F5094F-8944-E4E9-A990-578BF002CA95}"/>
              </a:ext>
            </a:extLst>
          </p:cNvPr>
          <p:cNvSpPr>
            <a:spLocks noGrp="1"/>
          </p:cNvSpPr>
          <p:nvPr>
            <p:ph type="sldNum" sz="quarter" idx="12"/>
          </p:nvPr>
        </p:nvSpPr>
        <p:spPr/>
        <p:txBody>
          <a:bodyPr/>
          <a:lstStyle/>
          <a:p>
            <a:fld id="{7691CCDB-B024-8747-B233-CAD1CBC7A901}" type="slidenum">
              <a:rPr lang="en-US" smtClean="0"/>
              <a:pPr/>
              <a:t>24</a:t>
            </a:fld>
            <a:endParaRPr lang="en-US"/>
          </a:p>
        </p:txBody>
      </p:sp>
      <p:sp>
        <p:nvSpPr>
          <p:cNvPr id="4" name="Footer Placeholder 3">
            <a:extLst>
              <a:ext uri="{FF2B5EF4-FFF2-40B4-BE49-F238E27FC236}">
                <a16:creationId xmlns:a16="http://schemas.microsoft.com/office/drawing/2014/main" id="{8769CEA7-12F7-FF25-AC90-D82120C13EA3}"/>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7" name="TextBox 6">
            <a:extLst>
              <a:ext uri="{FF2B5EF4-FFF2-40B4-BE49-F238E27FC236}">
                <a16:creationId xmlns:a16="http://schemas.microsoft.com/office/drawing/2014/main" id="{5135CF28-4EBA-82AC-B52E-AB401AEC80C8}"/>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pPr algn="l"/>
            <a:r>
              <a:rPr lang="en-US" dirty="0"/>
              <a:t>My Cookies Tab-Inventory by Variety cont.</a:t>
            </a:r>
          </a:p>
        </p:txBody>
      </p:sp>
      <p:sp>
        <p:nvSpPr>
          <p:cNvPr id="10" name="TextBox 9">
            <a:extLst>
              <a:ext uri="{FF2B5EF4-FFF2-40B4-BE49-F238E27FC236}">
                <a16:creationId xmlns:a16="http://schemas.microsoft.com/office/drawing/2014/main" id="{1FBEE99A-BACA-227F-6BCB-E5CC86463E9F}"/>
              </a:ext>
            </a:extLst>
          </p:cNvPr>
          <p:cNvSpPr txBox="1"/>
          <p:nvPr/>
        </p:nvSpPr>
        <p:spPr>
          <a:xfrm>
            <a:off x="202666" y="146933"/>
            <a:ext cx="4104237" cy="4636082"/>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dirty="0"/>
              <a:t>Current Inventory</a:t>
            </a:r>
          </a:p>
          <a:p>
            <a:pPr marL="342900" indent="-342900" algn="l">
              <a:buFont typeface="+mj-lt"/>
              <a:buAutoNum type="arabicPeriod"/>
            </a:pPr>
            <a:r>
              <a:rPr lang="en-US" sz="1600" dirty="0"/>
              <a:t>Pending Delivery/To Approve</a:t>
            </a:r>
          </a:p>
          <a:p>
            <a:pPr marL="342900" indent="-342900" algn="l">
              <a:buFont typeface="+mj-lt"/>
              <a:buAutoNum type="arabicPeriod"/>
            </a:pPr>
            <a:r>
              <a:rPr lang="en-US" sz="1600" dirty="0"/>
              <a:t>Inventory Needed</a:t>
            </a:r>
          </a:p>
          <a:p>
            <a:pPr marL="342900" indent="-342900" algn="l">
              <a:buFont typeface="+mj-lt"/>
              <a:buAutoNum type="arabicPeriod"/>
            </a:pPr>
            <a:endParaRPr lang="en-US" dirty="0"/>
          </a:p>
        </p:txBody>
      </p:sp>
      <p:grpSp>
        <p:nvGrpSpPr>
          <p:cNvPr id="17" name="Group 16">
            <a:extLst>
              <a:ext uri="{FF2B5EF4-FFF2-40B4-BE49-F238E27FC236}">
                <a16:creationId xmlns:a16="http://schemas.microsoft.com/office/drawing/2014/main" id="{C2890621-5353-14E9-C1E9-04B7CBC5E6E7}"/>
              </a:ext>
            </a:extLst>
          </p:cNvPr>
          <p:cNvGrpSpPr/>
          <p:nvPr/>
        </p:nvGrpSpPr>
        <p:grpSpPr>
          <a:xfrm>
            <a:off x="4509568" y="146933"/>
            <a:ext cx="4109112" cy="4636082"/>
            <a:chOff x="4509568" y="146933"/>
            <a:chExt cx="4109112" cy="4636082"/>
          </a:xfrm>
        </p:grpSpPr>
        <p:pic>
          <p:nvPicPr>
            <p:cNvPr id="9" name="Picture 8">
              <a:extLst>
                <a:ext uri="{FF2B5EF4-FFF2-40B4-BE49-F238E27FC236}">
                  <a16:creationId xmlns:a16="http://schemas.microsoft.com/office/drawing/2014/main" id="{4019F0B2-4C9C-CABC-EAF3-C9212C081985}"/>
                </a:ext>
              </a:extLst>
            </p:cNvPr>
            <p:cNvPicPr>
              <a:picLocks noChangeAspect="1"/>
            </p:cNvPicPr>
            <p:nvPr/>
          </p:nvPicPr>
          <p:blipFill>
            <a:blip r:embed="rId3"/>
            <a:stretch>
              <a:fillRect/>
            </a:stretch>
          </p:blipFill>
          <p:spPr>
            <a:xfrm>
              <a:off x="4509568" y="146933"/>
              <a:ext cx="4109112" cy="4636082"/>
            </a:xfrm>
            <a:prstGeom prst="rect">
              <a:avLst/>
            </a:prstGeom>
            <a:ln>
              <a:solidFill>
                <a:schemeClr val="tx1"/>
              </a:solidFill>
            </a:ln>
          </p:spPr>
        </p:pic>
        <p:sp>
          <p:nvSpPr>
            <p:cNvPr id="13" name="Rectangle 12">
              <a:extLst>
                <a:ext uri="{FF2B5EF4-FFF2-40B4-BE49-F238E27FC236}">
                  <a16:creationId xmlns:a16="http://schemas.microsoft.com/office/drawing/2014/main" id="{22E18713-2002-845F-CEEA-FDA84812D01A}"/>
                </a:ext>
              </a:extLst>
            </p:cNvPr>
            <p:cNvSpPr/>
            <p:nvPr/>
          </p:nvSpPr>
          <p:spPr>
            <a:xfrm>
              <a:off x="5121922" y="1835398"/>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14" name="Rectangle 13">
              <a:extLst>
                <a:ext uri="{FF2B5EF4-FFF2-40B4-BE49-F238E27FC236}">
                  <a16:creationId xmlns:a16="http://schemas.microsoft.com/office/drawing/2014/main" id="{EF0FB47D-606F-8688-BC1A-F5ADAB86F2DE}"/>
                </a:ext>
              </a:extLst>
            </p:cNvPr>
            <p:cNvSpPr/>
            <p:nvPr/>
          </p:nvSpPr>
          <p:spPr>
            <a:xfrm>
              <a:off x="5624728" y="2063999"/>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5" name="Rectangle 14">
              <a:extLst>
                <a:ext uri="{FF2B5EF4-FFF2-40B4-BE49-F238E27FC236}">
                  <a16:creationId xmlns:a16="http://schemas.microsoft.com/office/drawing/2014/main" id="{9FC69E5D-DE26-C72A-8C45-445375496674}"/>
                </a:ext>
              </a:extLst>
            </p:cNvPr>
            <p:cNvSpPr/>
            <p:nvPr/>
          </p:nvSpPr>
          <p:spPr>
            <a:xfrm>
              <a:off x="6411547" y="1835398"/>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16" name="Rectangle 15">
              <a:extLst>
                <a:ext uri="{FF2B5EF4-FFF2-40B4-BE49-F238E27FC236}">
                  <a16:creationId xmlns:a16="http://schemas.microsoft.com/office/drawing/2014/main" id="{8BC46BFC-09F5-3936-3FDD-568A71EB565D}"/>
                </a:ext>
              </a:extLst>
            </p:cNvPr>
            <p:cNvSpPr/>
            <p:nvPr/>
          </p:nvSpPr>
          <p:spPr>
            <a:xfrm>
              <a:off x="7686249" y="1835398"/>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3</a:t>
              </a:r>
            </a:p>
          </p:txBody>
        </p:sp>
      </p:grpSp>
      <p:grpSp>
        <p:nvGrpSpPr>
          <p:cNvPr id="24" name="Group 23">
            <a:extLst>
              <a:ext uri="{FF2B5EF4-FFF2-40B4-BE49-F238E27FC236}">
                <a16:creationId xmlns:a16="http://schemas.microsoft.com/office/drawing/2014/main" id="{8122D72A-C428-3C4A-80C1-5BED927F315B}"/>
              </a:ext>
            </a:extLst>
          </p:cNvPr>
          <p:cNvGrpSpPr/>
          <p:nvPr/>
        </p:nvGrpSpPr>
        <p:grpSpPr>
          <a:xfrm>
            <a:off x="5906370" y="147007"/>
            <a:ext cx="3827470" cy="4636008"/>
            <a:chOff x="-722012" y="147007"/>
            <a:chExt cx="3827470" cy="4636008"/>
          </a:xfrm>
        </p:grpSpPr>
        <p:pic>
          <p:nvPicPr>
            <p:cNvPr id="19" name="Picture 18">
              <a:extLst>
                <a:ext uri="{FF2B5EF4-FFF2-40B4-BE49-F238E27FC236}">
                  <a16:creationId xmlns:a16="http://schemas.microsoft.com/office/drawing/2014/main" id="{8370637A-7E99-5EF6-E995-5166C3DC0572}"/>
                </a:ext>
              </a:extLst>
            </p:cNvPr>
            <p:cNvPicPr>
              <a:picLocks noChangeAspect="1"/>
            </p:cNvPicPr>
            <p:nvPr/>
          </p:nvPicPr>
          <p:blipFill>
            <a:blip r:embed="rId4"/>
            <a:stretch>
              <a:fillRect/>
            </a:stretch>
          </p:blipFill>
          <p:spPr>
            <a:xfrm>
              <a:off x="-722012" y="147007"/>
              <a:ext cx="3827470" cy="4636008"/>
            </a:xfrm>
            <a:prstGeom prst="rect">
              <a:avLst/>
            </a:prstGeom>
            <a:ln>
              <a:solidFill>
                <a:schemeClr val="tx1"/>
              </a:solidFill>
            </a:ln>
          </p:spPr>
        </p:pic>
        <p:sp>
          <p:nvSpPr>
            <p:cNvPr id="20" name="Rectangle 19">
              <a:extLst>
                <a:ext uri="{FF2B5EF4-FFF2-40B4-BE49-F238E27FC236}">
                  <a16:creationId xmlns:a16="http://schemas.microsoft.com/office/drawing/2014/main" id="{75E4870E-2AA2-E7D4-D4A8-BDE8E2F69D89}"/>
                </a:ext>
              </a:extLst>
            </p:cNvPr>
            <p:cNvSpPr/>
            <p:nvPr/>
          </p:nvSpPr>
          <p:spPr>
            <a:xfrm>
              <a:off x="-174774"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21" name="Rectangle 20">
              <a:extLst>
                <a:ext uri="{FF2B5EF4-FFF2-40B4-BE49-F238E27FC236}">
                  <a16:creationId xmlns:a16="http://schemas.microsoft.com/office/drawing/2014/main" id="{5170DD56-C328-5240-21F9-3C9B5B3F3E70}"/>
                </a:ext>
              </a:extLst>
            </p:cNvPr>
            <p:cNvSpPr/>
            <p:nvPr/>
          </p:nvSpPr>
          <p:spPr>
            <a:xfrm>
              <a:off x="328032" y="1909404"/>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2" name="Rectangle 21">
              <a:extLst>
                <a:ext uri="{FF2B5EF4-FFF2-40B4-BE49-F238E27FC236}">
                  <a16:creationId xmlns:a16="http://schemas.microsoft.com/office/drawing/2014/main" id="{D7DD8E99-7271-4AED-4180-D1289B04C34E}"/>
                </a:ext>
              </a:extLst>
            </p:cNvPr>
            <p:cNvSpPr/>
            <p:nvPr/>
          </p:nvSpPr>
          <p:spPr>
            <a:xfrm>
              <a:off x="1114851"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23" name="Rectangle 22">
              <a:extLst>
                <a:ext uri="{FF2B5EF4-FFF2-40B4-BE49-F238E27FC236}">
                  <a16:creationId xmlns:a16="http://schemas.microsoft.com/office/drawing/2014/main" id="{D43C4986-39CC-BA7C-2BAF-F03A1D8D284A}"/>
                </a:ext>
              </a:extLst>
            </p:cNvPr>
            <p:cNvSpPr/>
            <p:nvPr/>
          </p:nvSpPr>
          <p:spPr>
            <a:xfrm>
              <a:off x="2389553"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3</a:t>
              </a:r>
            </a:p>
          </p:txBody>
        </p:sp>
      </p:grpSp>
    </p:spTree>
    <p:extLst>
      <p:ext uri="{BB962C8B-B14F-4D97-AF65-F5344CB8AC3E}">
        <p14:creationId xmlns:p14="http://schemas.microsoft.com/office/powerpoint/2010/main" val="1126040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CAEBE8-5F24-DC7B-4F1A-BF33348F0AEB}"/>
              </a:ext>
            </a:extLst>
          </p:cNvPr>
          <p:cNvPicPr>
            <a:picLocks noChangeAspect="1"/>
          </p:cNvPicPr>
          <p:nvPr/>
        </p:nvPicPr>
        <p:blipFill>
          <a:blip r:embed="rId3"/>
          <a:stretch>
            <a:fillRect/>
          </a:stretch>
        </p:blipFill>
        <p:spPr>
          <a:xfrm>
            <a:off x="3976762" y="456390"/>
            <a:ext cx="4964572" cy="4429823"/>
          </a:xfrm>
          <a:prstGeom prst="rect">
            <a:avLst/>
          </a:prstGeom>
          <a:ln>
            <a:solidFill>
              <a:schemeClr val="tx1"/>
            </a:solidFill>
          </a:ln>
        </p:spPr>
      </p:pic>
      <p:sp>
        <p:nvSpPr>
          <p:cNvPr id="2" name="Slide Number Placeholder 1">
            <a:extLst>
              <a:ext uri="{FF2B5EF4-FFF2-40B4-BE49-F238E27FC236}">
                <a16:creationId xmlns:a16="http://schemas.microsoft.com/office/drawing/2014/main" id="{20F5094F-8944-E4E9-A990-578BF002CA95}"/>
              </a:ext>
            </a:extLst>
          </p:cNvPr>
          <p:cNvSpPr>
            <a:spLocks noGrp="1"/>
          </p:cNvSpPr>
          <p:nvPr>
            <p:ph type="sldNum" sz="quarter" idx="12"/>
          </p:nvPr>
        </p:nvSpPr>
        <p:spPr/>
        <p:txBody>
          <a:bodyPr/>
          <a:lstStyle/>
          <a:p>
            <a:fld id="{7691CCDB-B024-8747-B233-CAD1CBC7A901}" type="slidenum">
              <a:rPr lang="en-US" smtClean="0"/>
              <a:pPr/>
              <a:t>25</a:t>
            </a:fld>
            <a:endParaRPr lang="en-US"/>
          </a:p>
        </p:txBody>
      </p:sp>
      <p:sp>
        <p:nvSpPr>
          <p:cNvPr id="4" name="Footer Placeholder 3">
            <a:extLst>
              <a:ext uri="{FF2B5EF4-FFF2-40B4-BE49-F238E27FC236}">
                <a16:creationId xmlns:a16="http://schemas.microsoft.com/office/drawing/2014/main" id="{8769CEA7-12F7-FF25-AC90-D82120C13EA3}"/>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7" name="TextBox 6">
            <a:extLst>
              <a:ext uri="{FF2B5EF4-FFF2-40B4-BE49-F238E27FC236}">
                <a16:creationId xmlns:a16="http://schemas.microsoft.com/office/drawing/2014/main" id="{5135CF28-4EBA-82AC-B52E-AB401AEC80C8}"/>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pPr algn="l"/>
            <a:r>
              <a:rPr lang="en-US" sz="1800" dirty="0"/>
              <a:t>My Cookies Tab-Inventory by Category</a:t>
            </a:r>
          </a:p>
        </p:txBody>
      </p:sp>
      <p:sp>
        <p:nvSpPr>
          <p:cNvPr id="10" name="TextBox 9">
            <a:extLst>
              <a:ext uri="{FF2B5EF4-FFF2-40B4-BE49-F238E27FC236}">
                <a16:creationId xmlns:a16="http://schemas.microsoft.com/office/drawing/2014/main" id="{1FBEE99A-BACA-227F-6BCB-E5CC86463E9F}"/>
              </a:ext>
            </a:extLst>
          </p:cNvPr>
          <p:cNvSpPr txBox="1"/>
          <p:nvPr/>
        </p:nvSpPr>
        <p:spPr>
          <a:xfrm>
            <a:off x="202666" y="507417"/>
            <a:ext cx="4104237" cy="4275597"/>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dirty="0"/>
              <a:t>Current Inventory</a:t>
            </a:r>
          </a:p>
          <a:p>
            <a:pPr marL="342900" indent="-342900" algn="l">
              <a:buFont typeface="+mj-lt"/>
              <a:buAutoNum type="arabicPeriod"/>
            </a:pPr>
            <a:r>
              <a:rPr lang="en-US" sz="1600" dirty="0"/>
              <a:t>Pending Delivery/To Approve</a:t>
            </a:r>
          </a:p>
          <a:p>
            <a:pPr marL="342900" indent="-342900" algn="l">
              <a:buFont typeface="+mj-lt"/>
              <a:buAutoNum type="arabicPeriod"/>
            </a:pPr>
            <a:r>
              <a:rPr lang="en-US" sz="1600" dirty="0"/>
              <a:t>Inventory Needed</a:t>
            </a:r>
          </a:p>
          <a:p>
            <a:pPr marL="342900" indent="-342900" algn="l">
              <a:buFont typeface="+mj-lt"/>
              <a:buAutoNum type="arabicPeriod"/>
            </a:pPr>
            <a:endParaRPr lang="en-US" dirty="0"/>
          </a:p>
        </p:txBody>
      </p:sp>
      <p:sp>
        <p:nvSpPr>
          <p:cNvPr id="13" name="Rectangle 12">
            <a:extLst>
              <a:ext uri="{FF2B5EF4-FFF2-40B4-BE49-F238E27FC236}">
                <a16:creationId xmlns:a16="http://schemas.microsoft.com/office/drawing/2014/main" id="{22E18713-2002-845F-CEEA-FDA84812D01A}"/>
              </a:ext>
            </a:extLst>
          </p:cNvPr>
          <p:cNvSpPr/>
          <p:nvPr/>
        </p:nvSpPr>
        <p:spPr>
          <a:xfrm>
            <a:off x="4776308" y="2425116"/>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14" name="Rectangle 13">
            <a:extLst>
              <a:ext uri="{FF2B5EF4-FFF2-40B4-BE49-F238E27FC236}">
                <a16:creationId xmlns:a16="http://schemas.microsoft.com/office/drawing/2014/main" id="{EF0FB47D-606F-8688-BC1A-F5ADAB86F2DE}"/>
              </a:ext>
            </a:extLst>
          </p:cNvPr>
          <p:cNvSpPr/>
          <p:nvPr/>
        </p:nvSpPr>
        <p:spPr>
          <a:xfrm>
            <a:off x="5370949" y="2815201"/>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5" name="Rectangle 14">
            <a:extLst>
              <a:ext uri="{FF2B5EF4-FFF2-40B4-BE49-F238E27FC236}">
                <a16:creationId xmlns:a16="http://schemas.microsoft.com/office/drawing/2014/main" id="{9FC69E5D-DE26-C72A-8C45-445375496674}"/>
              </a:ext>
            </a:extLst>
          </p:cNvPr>
          <p:cNvSpPr/>
          <p:nvPr/>
        </p:nvSpPr>
        <p:spPr>
          <a:xfrm>
            <a:off x="6182947" y="2425116"/>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16" name="Rectangle 15">
            <a:extLst>
              <a:ext uri="{FF2B5EF4-FFF2-40B4-BE49-F238E27FC236}">
                <a16:creationId xmlns:a16="http://schemas.microsoft.com/office/drawing/2014/main" id="{8BC46BFC-09F5-3936-3FDD-568A71EB565D}"/>
              </a:ext>
            </a:extLst>
          </p:cNvPr>
          <p:cNvSpPr/>
          <p:nvPr/>
        </p:nvSpPr>
        <p:spPr>
          <a:xfrm>
            <a:off x="7807557" y="2425116"/>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3</a:t>
            </a:r>
          </a:p>
        </p:txBody>
      </p:sp>
    </p:spTree>
    <p:extLst>
      <p:ext uri="{BB962C8B-B14F-4D97-AF65-F5344CB8AC3E}">
        <p14:creationId xmlns:p14="http://schemas.microsoft.com/office/powerpoint/2010/main" val="18003939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9E63C3-9AF3-923C-718C-E7D5A8E1FFF5}"/>
              </a:ext>
            </a:extLst>
          </p:cNvPr>
          <p:cNvSpPr>
            <a:spLocks noGrp="1"/>
          </p:cNvSpPr>
          <p:nvPr>
            <p:ph type="sldNum" sz="quarter" idx="12"/>
          </p:nvPr>
        </p:nvSpPr>
        <p:spPr/>
        <p:txBody>
          <a:bodyPr/>
          <a:lstStyle/>
          <a:p>
            <a:fld id="{7691CCDB-B024-8747-B233-CAD1CBC7A901}" type="slidenum">
              <a:rPr lang="en-US" smtClean="0"/>
              <a:pPr/>
              <a:t>26</a:t>
            </a:fld>
            <a:endParaRPr lang="en-US"/>
          </a:p>
        </p:txBody>
      </p:sp>
      <p:sp>
        <p:nvSpPr>
          <p:cNvPr id="4" name="Text Placeholder 3">
            <a:extLst>
              <a:ext uri="{FF2B5EF4-FFF2-40B4-BE49-F238E27FC236}">
                <a16:creationId xmlns:a16="http://schemas.microsoft.com/office/drawing/2014/main" id="{EDA7352C-6D75-2412-2A60-C344A449F03B}"/>
              </a:ext>
            </a:extLst>
          </p:cNvPr>
          <p:cNvSpPr>
            <a:spLocks noGrp="1"/>
          </p:cNvSpPr>
          <p:nvPr>
            <p:ph type="body" sz="quarter" idx="20"/>
          </p:nvPr>
        </p:nvSpPr>
        <p:spPr>
          <a:xfrm>
            <a:off x="171449" y="156230"/>
            <a:ext cx="8809781" cy="257175"/>
          </a:xfrm>
        </p:spPr>
        <p:txBody>
          <a:bodyPr/>
          <a:lstStyle/>
          <a:p>
            <a:r>
              <a:rPr lang="en-US" sz="1800" dirty="0">
                <a:latin typeface="Palatino Linotype" panose="02040502050505030304" pitchFamily="18" charset="0"/>
              </a:rPr>
              <a:t>My Cookies Tab-Financials</a:t>
            </a:r>
          </a:p>
        </p:txBody>
      </p:sp>
      <p:sp>
        <p:nvSpPr>
          <p:cNvPr id="3" name="Footer Placeholder 2">
            <a:extLst>
              <a:ext uri="{FF2B5EF4-FFF2-40B4-BE49-F238E27FC236}">
                <a16:creationId xmlns:a16="http://schemas.microsoft.com/office/drawing/2014/main" id="{232F1BB4-422A-27B5-FB74-CA97F39FCD0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6" name="Picture 5">
            <a:extLst>
              <a:ext uri="{FF2B5EF4-FFF2-40B4-BE49-F238E27FC236}">
                <a16:creationId xmlns:a16="http://schemas.microsoft.com/office/drawing/2014/main" id="{24B611A2-A7E9-CD25-9048-4B36BAA72F0F}"/>
              </a:ext>
            </a:extLst>
          </p:cNvPr>
          <p:cNvPicPr>
            <a:picLocks noChangeAspect="1"/>
          </p:cNvPicPr>
          <p:nvPr/>
        </p:nvPicPr>
        <p:blipFill>
          <a:blip r:embed="rId3"/>
          <a:stretch>
            <a:fillRect/>
          </a:stretch>
        </p:blipFill>
        <p:spPr>
          <a:xfrm>
            <a:off x="114300" y="1023936"/>
            <a:ext cx="9029700" cy="3609975"/>
          </a:xfrm>
          <a:prstGeom prst="rect">
            <a:avLst/>
          </a:prstGeom>
          <a:ln>
            <a:solidFill>
              <a:schemeClr val="tx1"/>
            </a:solidFill>
          </a:ln>
        </p:spPr>
      </p:pic>
      <p:sp>
        <p:nvSpPr>
          <p:cNvPr id="7" name="TextBox 6">
            <a:extLst>
              <a:ext uri="{FF2B5EF4-FFF2-40B4-BE49-F238E27FC236}">
                <a16:creationId xmlns:a16="http://schemas.microsoft.com/office/drawing/2014/main" id="{7BA38EB8-894D-15A5-8D26-41D51E95B621}"/>
              </a:ext>
            </a:extLst>
          </p:cNvPr>
          <p:cNvSpPr txBox="1"/>
          <p:nvPr/>
        </p:nvSpPr>
        <p:spPr>
          <a:xfrm>
            <a:off x="965200" y="668430"/>
            <a:ext cx="7327899" cy="257175"/>
          </a:xfrm>
          <a:prstGeom prst="rect">
            <a:avLst/>
          </a:prstGeom>
          <a:noFill/>
          <a:ln>
            <a:noFill/>
          </a:ln>
        </p:spPr>
        <p:txBody>
          <a:bodyPr vert="horz" wrap="square" lIns="91440" tIns="45720" rIns="91440" bIns="45720" rtlCol="0" anchor="ctr">
            <a:noAutofit/>
          </a:bodyPr>
          <a:lstStyle/>
          <a:p>
            <a:pPr algn="l"/>
            <a:r>
              <a:rPr lang="en-US" sz="1600" dirty="0">
                <a:latin typeface="Palatino Linotype" panose="02040502050505030304" pitchFamily="18" charset="0"/>
              </a:rPr>
              <a:t>See how much money is owed for cookies and how that has been calculated.</a:t>
            </a:r>
          </a:p>
        </p:txBody>
      </p:sp>
      <p:sp>
        <p:nvSpPr>
          <p:cNvPr id="8" name="Rectangle 7">
            <a:extLst>
              <a:ext uri="{FF2B5EF4-FFF2-40B4-BE49-F238E27FC236}">
                <a16:creationId xmlns:a16="http://schemas.microsoft.com/office/drawing/2014/main" id="{821846F2-05B6-01E1-F5FE-B9FEC2991B75}"/>
              </a:ext>
            </a:extLst>
          </p:cNvPr>
          <p:cNvSpPr/>
          <p:nvPr/>
        </p:nvSpPr>
        <p:spPr>
          <a:xfrm>
            <a:off x="4437857" y="2243701"/>
            <a:ext cx="134142" cy="30648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Tree>
    <p:extLst>
      <p:ext uri="{BB962C8B-B14F-4D97-AF65-F5344CB8AC3E}">
        <p14:creationId xmlns:p14="http://schemas.microsoft.com/office/powerpoint/2010/main" val="326328164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27</a:t>
            </a:fld>
            <a:endParaRPr lang="en-US" dirty="0"/>
          </a:p>
        </p:txBody>
      </p:sp>
      <p:sp>
        <p:nvSpPr>
          <p:cNvPr id="4" name="Title 3"/>
          <p:cNvSpPr>
            <a:spLocks noGrp="1"/>
          </p:cNvSpPr>
          <p:nvPr>
            <p:ph type="title" idx="4294967295"/>
          </p:nvPr>
        </p:nvSpPr>
        <p:spPr>
          <a:xfrm>
            <a:off x="342900" y="171450"/>
            <a:ext cx="8801100" cy="574675"/>
          </a:xfrm>
        </p:spPr>
        <p:txBody>
          <a:bodyPr/>
          <a:lstStyle/>
          <a:p>
            <a:r>
              <a:rPr lang="en-US" sz="1800" dirty="0">
                <a:latin typeface="+mn-lt"/>
              </a:rPr>
              <a:t>My Cookies Tab-Delivery Settings</a:t>
            </a:r>
          </a:p>
        </p:txBody>
      </p:sp>
      <p:grpSp>
        <p:nvGrpSpPr>
          <p:cNvPr id="19" name="Group 18">
            <a:extLst>
              <a:ext uri="{FF2B5EF4-FFF2-40B4-BE49-F238E27FC236}">
                <a16:creationId xmlns:a16="http://schemas.microsoft.com/office/drawing/2014/main" id="{761831DD-A43C-E43A-A7DE-58F4E2D3F97B}"/>
              </a:ext>
            </a:extLst>
          </p:cNvPr>
          <p:cNvGrpSpPr/>
          <p:nvPr/>
        </p:nvGrpSpPr>
        <p:grpSpPr>
          <a:xfrm>
            <a:off x="447675" y="722014"/>
            <a:ext cx="4077544" cy="3985120"/>
            <a:chOff x="180131" y="867581"/>
            <a:chExt cx="4077544" cy="3985120"/>
          </a:xfrm>
        </p:grpSpPr>
        <p:pic>
          <p:nvPicPr>
            <p:cNvPr id="8" name="Picture 7">
              <a:extLst>
                <a:ext uri="{FF2B5EF4-FFF2-40B4-BE49-F238E27FC236}">
                  <a16:creationId xmlns:a16="http://schemas.microsoft.com/office/drawing/2014/main" id="{FACDDC16-A76F-994C-D76B-2266BBD2A431}"/>
                </a:ext>
              </a:extLst>
            </p:cNvPr>
            <p:cNvPicPr>
              <a:picLocks noChangeAspect="1"/>
            </p:cNvPicPr>
            <p:nvPr/>
          </p:nvPicPr>
          <p:blipFill>
            <a:blip r:embed="rId3"/>
            <a:stretch>
              <a:fillRect/>
            </a:stretch>
          </p:blipFill>
          <p:spPr>
            <a:xfrm>
              <a:off x="180131" y="867581"/>
              <a:ext cx="4077544" cy="3985120"/>
            </a:xfrm>
            <a:prstGeom prst="rect">
              <a:avLst/>
            </a:prstGeom>
            <a:ln>
              <a:solidFill>
                <a:schemeClr val="tx1"/>
              </a:solidFill>
            </a:ln>
          </p:spPr>
        </p:pic>
        <p:sp>
          <p:nvSpPr>
            <p:cNvPr id="11" name="Rectangle 10">
              <a:extLst>
                <a:ext uri="{FF2B5EF4-FFF2-40B4-BE49-F238E27FC236}">
                  <a16:creationId xmlns:a16="http://schemas.microsoft.com/office/drawing/2014/main" id="{DD39E1D5-9CBE-FDC8-3EDE-B8305C78A0E0}"/>
                </a:ext>
              </a:extLst>
            </p:cNvPr>
            <p:cNvSpPr/>
            <p:nvPr/>
          </p:nvSpPr>
          <p:spPr>
            <a:xfrm>
              <a:off x="295275" y="1190625"/>
              <a:ext cx="3886200" cy="104775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67555DC0-07A5-8FB1-2C30-F880DCD61C2B}"/>
                </a:ext>
              </a:extLst>
            </p:cNvPr>
            <p:cNvSpPr/>
            <p:nvPr/>
          </p:nvSpPr>
          <p:spPr>
            <a:xfrm>
              <a:off x="2114550" y="4023506"/>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24E02B4A-DCD2-F758-ADCE-AEA79F6ADA2B}"/>
                </a:ext>
              </a:extLst>
            </p:cNvPr>
            <p:cNvSpPr/>
            <p:nvPr/>
          </p:nvSpPr>
          <p:spPr>
            <a:xfrm>
              <a:off x="3562350" y="4433081"/>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BEA5247-297A-EC8F-5311-194BB872524E}"/>
              </a:ext>
            </a:extLst>
          </p:cNvPr>
          <p:cNvGrpSpPr/>
          <p:nvPr/>
        </p:nvGrpSpPr>
        <p:grpSpPr>
          <a:xfrm>
            <a:off x="4711145" y="722014"/>
            <a:ext cx="4068592" cy="3986784"/>
            <a:chOff x="4711145" y="865917"/>
            <a:chExt cx="4068592" cy="3986784"/>
          </a:xfrm>
        </p:grpSpPr>
        <p:pic>
          <p:nvPicPr>
            <p:cNvPr id="10" name="Picture 9">
              <a:extLst>
                <a:ext uri="{FF2B5EF4-FFF2-40B4-BE49-F238E27FC236}">
                  <a16:creationId xmlns:a16="http://schemas.microsoft.com/office/drawing/2014/main" id="{7B7B4293-557A-E9EB-499A-59ED3A62E188}"/>
                </a:ext>
              </a:extLst>
            </p:cNvPr>
            <p:cNvPicPr>
              <a:picLocks noChangeAspect="1"/>
            </p:cNvPicPr>
            <p:nvPr/>
          </p:nvPicPr>
          <p:blipFill>
            <a:blip r:embed="rId4"/>
            <a:stretch>
              <a:fillRect/>
            </a:stretch>
          </p:blipFill>
          <p:spPr>
            <a:xfrm>
              <a:off x="4711145" y="865917"/>
              <a:ext cx="4068592" cy="3986784"/>
            </a:xfrm>
            <a:prstGeom prst="rect">
              <a:avLst/>
            </a:prstGeom>
            <a:ln>
              <a:solidFill>
                <a:schemeClr val="tx1"/>
              </a:solidFill>
            </a:ln>
          </p:spPr>
        </p:pic>
        <p:sp>
          <p:nvSpPr>
            <p:cNvPr id="12" name="Rectangle 11">
              <a:extLst>
                <a:ext uri="{FF2B5EF4-FFF2-40B4-BE49-F238E27FC236}">
                  <a16:creationId xmlns:a16="http://schemas.microsoft.com/office/drawing/2014/main" id="{FB015858-5026-646A-F134-F89163D9F632}"/>
                </a:ext>
              </a:extLst>
            </p:cNvPr>
            <p:cNvSpPr/>
            <p:nvPr/>
          </p:nvSpPr>
          <p:spPr>
            <a:xfrm>
              <a:off x="4810125" y="1200150"/>
              <a:ext cx="3886200" cy="104775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8CF14798-5C3B-D0FE-270D-0D355AE60348}"/>
                </a:ext>
              </a:extLst>
            </p:cNvPr>
            <p:cNvSpPr/>
            <p:nvPr/>
          </p:nvSpPr>
          <p:spPr>
            <a:xfrm>
              <a:off x="6667500" y="3986264"/>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C01829DD-BADA-DB4F-6A4C-0C5C882EC3E4}"/>
                </a:ext>
              </a:extLst>
            </p:cNvPr>
            <p:cNvSpPr/>
            <p:nvPr/>
          </p:nvSpPr>
          <p:spPr>
            <a:xfrm>
              <a:off x="8210550" y="4427512"/>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40310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35EBCC-7F23-5F24-0617-F6E5BDF6A4B6}"/>
              </a:ext>
            </a:extLst>
          </p:cNvPr>
          <p:cNvSpPr>
            <a:spLocks noGrp="1"/>
          </p:cNvSpPr>
          <p:nvPr>
            <p:ph type="sldNum" sz="quarter" idx="12"/>
          </p:nvPr>
        </p:nvSpPr>
        <p:spPr/>
        <p:txBody>
          <a:bodyPr/>
          <a:lstStyle/>
          <a:p>
            <a:fld id="{7691CCDB-B024-8747-B233-CAD1CBC7A901}" type="slidenum">
              <a:rPr lang="en-US" smtClean="0"/>
              <a:pPr/>
              <a:t>28</a:t>
            </a:fld>
            <a:endParaRPr lang="en-US"/>
          </a:p>
        </p:txBody>
      </p:sp>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3"/>
          </p:nvPr>
        </p:nvSpPr>
        <p:spPr/>
        <p:txBody>
          <a:bodyPr/>
          <a:lstStyle/>
          <a:p>
            <a:r>
              <a:rPr lang="en-US" dirty="0">
                <a:latin typeface="+mj-lt"/>
              </a:rPr>
              <a:t>©2021 Girl Scouts of the USA. All Rights Reserved.  Not for public distribution.</a:t>
            </a:r>
          </a:p>
        </p:txBody>
      </p:sp>
      <p:sp>
        <p:nvSpPr>
          <p:cNvPr id="5" name="Title 3">
            <a:extLst>
              <a:ext uri="{FF2B5EF4-FFF2-40B4-BE49-F238E27FC236}">
                <a16:creationId xmlns:a16="http://schemas.microsoft.com/office/drawing/2014/main" id="{0CBCA591-749C-94C7-6597-0119DB606BA9}"/>
              </a:ext>
            </a:extLst>
          </p:cNvPr>
          <p:cNvSpPr txBox="1">
            <a:spLocks/>
          </p:cNvSpPr>
          <p:nvPr/>
        </p:nvSpPr>
        <p:spPr>
          <a:xfrm>
            <a:off x="342900" y="171450"/>
            <a:ext cx="8801100" cy="574675"/>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dirty="0"/>
              <a:t>Cheers Tab</a:t>
            </a:r>
          </a:p>
        </p:txBody>
      </p:sp>
      <p:grpSp>
        <p:nvGrpSpPr>
          <p:cNvPr id="6" name="Group 5">
            <a:extLst>
              <a:ext uri="{FF2B5EF4-FFF2-40B4-BE49-F238E27FC236}">
                <a16:creationId xmlns:a16="http://schemas.microsoft.com/office/drawing/2014/main" id="{D9F78976-A0B0-0822-2D59-EDE9C2230F2B}"/>
              </a:ext>
            </a:extLst>
          </p:cNvPr>
          <p:cNvGrpSpPr/>
          <p:nvPr/>
        </p:nvGrpSpPr>
        <p:grpSpPr>
          <a:xfrm>
            <a:off x="2597911" y="2370050"/>
            <a:ext cx="3757930" cy="2040890"/>
            <a:chOff x="0" y="0"/>
            <a:chExt cx="3757930" cy="2040890"/>
          </a:xfrm>
        </p:grpSpPr>
        <p:pic>
          <p:nvPicPr>
            <p:cNvPr id="7" name="Picture 6" descr="A screenshot of a computer&#10;&#10;Description automatically generated">
              <a:extLst>
                <a:ext uri="{FF2B5EF4-FFF2-40B4-BE49-F238E27FC236}">
                  <a16:creationId xmlns:a16="http://schemas.microsoft.com/office/drawing/2014/main" id="{35F81491-E57F-1A65-A652-BC24DF07F6A8}"/>
                </a:ext>
              </a:extLst>
            </p:cNvPr>
            <p:cNvPicPr>
              <a:picLocks noChangeAspect="1"/>
            </p:cNvPicPr>
            <p:nvPr/>
          </p:nvPicPr>
          <p:blipFill>
            <a:blip r:embed="rId3"/>
            <a:stretch>
              <a:fillRect/>
            </a:stretch>
          </p:blipFill>
          <p:spPr>
            <a:xfrm>
              <a:off x="0" y="0"/>
              <a:ext cx="3757930" cy="2040890"/>
            </a:xfrm>
            <a:prstGeom prst="rect">
              <a:avLst/>
            </a:prstGeom>
            <a:ln>
              <a:solidFill>
                <a:schemeClr val="tx1"/>
              </a:solidFill>
            </a:ln>
          </p:spPr>
        </p:pic>
        <p:sp>
          <p:nvSpPr>
            <p:cNvPr id="8" name="Rectangle 7">
              <a:extLst>
                <a:ext uri="{FF2B5EF4-FFF2-40B4-BE49-F238E27FC236}">
                  <a16:creationId xmlns:a16="http://schemas.microsoft.com/office/drawing/2014/main" id="{B04536AE-C7F6-5259-5363-C23765BC5050}"/>
                </a:ext>
              </a:extLst>
            </p:cNvPr>
            <p:cNvSpPr/>
            <p:nvPr/>
          </p:nvSpPr>
          <p:spPr>
            <a:xfrm>
              <a:off x="26365" y="1057809"/>
              <a:ext cx="2172748" cy="436227"/>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 name="Group 9">
            <a:extLst>
              <a:ext uri="{FF2B5EF4-FFF2-40B4-BE49-F238E27FC236}">
                <a16:creationId xmlns:a16="http://schemas.microsoft.com/office/drawing/2014/main" id="{E8400A06-92E7-B92C-3713-4CF5D31C6920}"/>
              </a:ext>
            </a:extLst>
          </p:cNvPr>
          <p:cNvGrpSpPr/>
          <p:nvPr/>
        </p:nvGrpSpPr>
        <p:grpSpPr>
          <a:xfrm>
            <a:off x="2622382" y="1394175"/>
            <a:ext cx="3899236" cy="503394"/>
            <a:chOff x="0" y="0"/>
            <a:chExt cx="3899813" cy="503394"/>
          </a:xfrm>
        </p:grpSpPr>
        <p:pic>
          <p:nvPicPr>
            <p:cNvPr id="11" name="Picture 10" descr="A green and white text on a green and white background&#10;&#10;Description automatically generated">
              <a:extLst>
                <a:ext uri="{FF2B5EF4-FFF2-40B4-BE49-F238E27FC236}">
                  <a16:creationId xmlns:a16="http://schemas.microsoft.com/office/drawing/2014/main" id="{524A1DF7-D9C1-67EF-B22D-2F8A2A0104AD}"/>
                </a:ext>
              </a:extLst>
            </p:cNvPr>
            <p:cNvPicPr>
              <a:picLocks noChangeAspect="1"/>
            </p:cNvPicPr>
            <p:nvPr/>
          </p:nvPicPr>
          <p:blipFill rotWithShape="1">
            <a:blip r:embed="rId4"/>
            <a:srcRect b="36377"/>
            <a:stretch/>
          </p:blipFill>
          <p:spPr>
            <a:xfrm>
              <a:off x="0" y="0"/>
              <a:ext cx="3772535" cy="503394"/>
            </a:xfrm>
            <a:prstGeom prst="rect">
              <a:avLst/>
            </a:prstGeom>
            <a:ln>
              <a:solidFill>
                <a:schemeClr val="tx1"/>
              </a:solidFill>
            </a:ln>
          </p:spPr>
        </p:pic>
        <p:sp>
          <p:nvSpPr>
            <p:cNvPr id="12" name="Rectangle 11">
              <a:extLst>
                <a:ext uri="{FF2B5EF4-FFF2-40B4-BE49-F238E27FC236}">
                  <a16:creationId xmlns:a16="http://schemas.microsoft.com/office/drawing/2014/main" id="{4674AC53-4865-5C1B-88C0-94512229F10D}"/>
                </a:ext>
              </a:extLst>
            </p:cNvPr>
            <p:cNvSpPr/>
            <p:nvPr/>
          </p:nvSpPr>
          <p:spPr>
            <a:xfrm>
              <a:off x="3043123" y="329184"/>
              <a:ext cx="291343" cy="165508"/>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Down Arrow 25">
              <a:extLst>
                <a:ext uri="{FF2B5EF4-FFF2-40B4-BE49-F238E27FC236}">
                  <a16:creationId xmlns:a16="http://schemas.microsoft.com/office/drawing/2014/main" id="{21477448-123E-C3CC-CBC3-22056CCEDFBD}"/>
                </a:ext>
              </a:extLst>
            </p:cNvPr>
            <p:cNvSpPr/>
            <p:nvPr/>
          </p:nvSpPr>
          <p:spPr>
            <a:xfrm rot="5400000">
              <a:off x="3572928" y="176509"/>
              <a:ext cx="165507" cy="488262"/>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4" name="TextBox 13">
            <a:extLst>
              <a:ext uri="{FF2B5EF4-FFF2-40B4-BE49-F238E27FC236}">
                <a16:creationId xmlns:a16="http://schemas.microsoft.com/office/drawing/2014/main" id="{F684A3F2-2E2E-C14A-7B44-30A232BC2077}"/>
              </a:ext>
            </a:extLst>
          </p:cNvPr>
          <p:cNvSpPr txBox="1"/>
          <p:nvPr/>
        </p:nvSpPr>
        <p:spPr>
          <a:xfrm>
            <a:off x="109714" y="715212"/>
            <a:ext cx="8801100" cy="503394"/>
          </a:xfrm>
          <a:prstGeom prst="rect">
            <a:avLst/>
          </a:prstGeom>
          <a:noFill/>
          <a:ln>
            <a:noFill/>
          </a:ln>
        </p:spPr>
        <p:txBody>
          <a:bodyPr vert="horz" wrap="square" lIns="91440" tIns="45720" rIns="91440" bIns="45720" rtlCol="0" anchor="ctr">
            <a:noAutofit/>
          </a:bodyPr>
          <a:lstStyle/>
          <a:p>
            <a:pPr algn="ctr"/>
            <a:r>
              <a:rPr lang="en-US" sz="1600" dirty="0">
                <a:effectLst/>
                <a:ea typeface="MS Mincho" panose="02020609040205080304" pitchFamily="49" charset="-128"/>
                <a:cs typeface="Arial" panose="020B0604020202020204" pitchFamily="34" charset="0"/>
              </a:rPr>
              <a:t>Girl Scouts can see and send cheers from their dashboard or Cheers tab.</a:t>
            </a:r>
            <a:endParaRPr lang="en-US" sz="1600" dirty="0"/>
          </a:p>
        </p:txBody>
      </p:sp>
    </p:spTree>
    <p:extLst>
      <p:ext uri="{BB962C8B-B14F-4D97-AF65-F5344CB8AC3E}">
        <p14:creationId xmlns:p14="http://schemas.microsoft.com/office/powerpoint/2010/main" val="246364749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35EBCC-7F23-5F24-0617-F6E5BDF6A4B6}"/>
              </a:ext>
            </a:extLst>
          </p:cNvPr>
          <p:cNvSpPr>
            <a:spLocks noGrp="1"/>
          </p:cNvSpPr>
          <p:nvPr>
            <p:ph type="sldNum" sz="quarter" idx="12"/>
          </p:nvPr>
        </p:nvSpPr>
        <p:spPr/>
        <p:txBody>
          <a:bodyPr/>
          <a:lstStyle/>
          <a:p>
            <a:fld id="{7691CCDB-B024-8747-B233-CAD1CBC7A901}" type="slidenum">
              <a:rPr lang="en-US" smtClean="0"/>
              <a:pPr/>
              <a:t>29</a:t>
            </a:fld>
            <a:endParaRPr lang="en-US"/>
          </a:p>
        </p:txBody>
      </p:sp>
      <p:sp>
        <p:nvSpPr>
          <p:cNvPr id="3" name="Text Placeholder 2">
            <a:extLst>
              <a:ext uri="{FF2B5EF4-FFF2-40B4-BE49-F238E27FC236}">
                <a16:creationId xmlns:a16="http://schemas.microsoft.com/office/drawing/2014/main" id="{61DF8572-5F99-775B-92D4-23E222E602AA}"/>
              </a:ext>
            </a:extLst>
          </p:cNvPr>
          <p:cNvSpPr>
            <a:spLocks noGrp="1"/>
          </p:cNvSpPr>
          <p:nvPr>
            <p:ph type="body" sz="quarter" idx="20"/>
          </p:nvPr>
        </p:nvSpPr>
        <p:spPr/>
        <p:txBody>
          <a:bodyPr/>
          <a:lstStyle/>
          <a:p>
            <a:r>
              <a:rPr lang="en-US" dirty="0"/>
              <a:t>Cheers Tab</a:t>
            </a:r>
          </a:p>
        </p:txBody>
      </p:sp>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3">
            <a:extLst>
              <a:ext uri="{FF2B5EF4-FFF2-40B4-BE49-F238E27FC236}">
                <a16:creationId xmlns:a16="http://schemas.microsoft.com/office/drawing/2014/main" id="{0CBCA591-749C-94C7-6597-0119DB606BA9}"/>
              </a:ext>
            </a:extLst>
          </p:cNvPr>
          <p:cNvSpPr txBox="1">
            <a:spLocks/>
          </p:cNvSpPr>
          <p:nvPr/>
        </p:nvSpPr>
        <p:spPr>
          <a:xfrm>
            <a:off x="342900" y="325862"/>
            <a:ext cx="8801100" cy="390525"/>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dirty="0"/>
              <a:t>Sending A Cheer</a:t>
            </a:r>
          </a:p>
        </p:txBody>
      </p:sp>
      <p:sp>
        <p:nvSpPr>
          <p:cNvPr id="14" name="TextBox 13">
            <a:extLst>
              <a:ext uri="{FF2B5EF4-FFF2-40B4-BE49-F238E27FC236}">
                <a16:creationId xmlns:a16="http://schemas.microsoft.com/office/drawing/2014/main" id="{F684A3F2-2E2E-C14A-7B44-30A232BC2077}"/>
              </a:ext>
            </a:extLst>
          </p:cNvPr>
          <p:cNvSpPr txBox="1"/>
          <p:nvPr/>
        </p:nvSpPr>
        <p:spPr>
          <a:xfrm>
            <a:off x="900" y="1914006"/>
            <a:ext cx="1810707" cy="1905358"/>
          </a:xfrm>
          <a:prstGeom prst="rect">
            <a:avLst/>
          </a:prstGeom>
          <a:solidFill>
            <a:schemeClr val="bg1"/>
          </a:solidFill>
          <a:ln>
            <a:solidFill>
              <a:schemeClr val="bg1"/>
            </a:solidFill>
          </a:ln>
        </p:spPr>
        <p:txBody>
          <a:bodyPr vert="horz" wrap="square" lIns="91440" tIns="45720" rIns="91440" bIns="45720" rtlCol="0" anchor="ctr">
            <a:noAutofit/>
          </a:bodyPr>
          <a:lstStyle/>
          <a:p>
            <a:pPr algn="ctr"/>
            <a:r>
              <a:rPr lang="en-US" sz="1600" dirty="0">
                <a:ea typeface="MS Mincho" panose="02020609040205080304" pitchFamily="49" charset="-128"/>
                <a:cs typeface="Arial" panose="020B0604020202020204" pitchFamily="34" charset="0"/>
              </a:rPr>
              <a:t>To send a Cheer, Girl Scouts can click Pick a cheer to send next to the Girl Scout they want to cheer.</a:t>
            </a:r>
            <a:endParaRPr lang="en-US" sz="1600" dirty="0"/>
          </a:p>
        </p:txBody>
      </p:sp>
      <p:pic>
        <p:nvPicPr>
          <p:cNvPr id="16" name="Picture 15" descr="A screenshot of a video game&#10;&#10;Description automatically generated">
            <a:extLst>
              <a:ext uri="{FF2B5EF4-FFF2-40B4-BE49-F238E27FC236}">
                <a16:creationId xmlns:a16="http://schemas.microsoft.com/office/drawing/2014/main" id="{9B9B8699-F47E-A4C0-820B-3E582E6822F0}"/>
              </a:ext>
            </a:extLst>
          </p:cNvPr>
          <p:cNvPicPr>
            <a:picLocks noChangeAspect="1"/>
          </p:cNvPicPr>
          <p:nvPr/>
        </p:nvPicPr>
        <p:blipFill>
          <a:blip r:embed="rId3"/>
          <a:stretch>
            <a:fillRect/>
          </a:stretch>
        </p:blipFill>
        <p:spPr>
          <a:xfrm>
            <a:off x="2187146" y="2875706"/>
            <a:ext cx="3657600" cy="1059992"/>
          </a:xfrm>
          <a:prstGeom prst="rect">
            <a:avLst/>
          </a:prstGeom>
          <a:ln>
            <a:solidFill>
              <a:schemeClr val="tx1"/>
            </a:solidFill>
          </a:ln>
        </p:spPr>
      </p:pic>
      <p:sp>
        <p:nvSpPr>
          <p:cNvPr id="24" name="Star: 16 Points 23">
            <a:extLst>
              <a:ext uri="{FF2B5EF4-FFF2-40B4-BE49-F238E27FC236}">
                <a16:creationId xmlns:a16="http://schemas.microsoft.com/office/drawing/2014/main" id="{A9B4D835-2615-49F2-BD73-A599B404CDF1}"/>
              </a:ext>
            </a:extLst>
          </p:cNvPr>
          <p:cNvSpPr/>
          <p:nvPr/>
        </p:nvSpPr>
        <p:spPr>
          <a:xfrm>
            <a:off x="6370758" y="71285"/>
            <a:ext cx="2809539" cy="1779819"/>
          </a:xfrm>
          <a:prstGeom prst="star1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Girl Scouts can only send to other girls in their troop but can receive Cheers from customers and leaders, and other girls in their troop. </a:t>
            </a:r>
          </a:p>
        </p:txBody>
      </p:sp>
      <p:pic>
        <p:nvPicPr>
          <p:cNvPr id="6" name="Picture 5" descr="A screenshot of a child scout login&#10;&#10;Description automatically generated">
            <a:extLst>
              <a:ext uri="{FF2B5EF4-FFF2-40B4-BE49-F238E27FC236}">
                <a16:creationId xmlns:a16="http://schemas.microsoft.com/office/drawing/2014/main" id="{1AB9BDF9-F093-5F6B-9FF8-7123ACF992F7}"/>
              </a:ext>
            </a:extLst>
          </p:cNvPr>
          <p:cNvPicPr>
            <a:picLocks noChangeAspect="1"/>
          </p:cNvPicPr>
          <p:nvPr/>
        </p:nvPicPr>
        <p:blipFill>
          <a:blip r:embed="rId4"/>
          <a:stretch>
            <a:fillRect/>
          </a:stretch>
        </p:blipFill>
        <p:spPr>
          <a:xfrm>
            <a:off x="1811607" y="728032"/>
            <a:ext cx="4483785" cy="2046583"/>
          </a:xfrm>
          <a:prstGeom prst="rect">
            <a:avLst/>
          </a:prstGeom>
          <a:ln>
            <a:solidFill>
              <a:schemeClr val="tx1"/>
            </a:solidFill>
          </a:ln>
        </p:spPr>
      </p:pic>
      <p:sp>
        <p:nvSpPr>
          <p:cNvPr id="8" name="Arrow: Curved Left 7">
            <a:extLst>
              <a:ext uri="{FF2B5EF4-FFF2-40B4-BE49-F238E27FC236}">
                <a16:creationId xmlns:a16="http://schemas.microsoft.com/office/drawing/2014/main" id="{C7029516-FED6-F79A-CD01-19D7B186A1EB}"/>
              </a:ext>
            </a:extLst>
          </p:cNvPr>
          <p:cNvSpPr/>
          <p:nvPr/>
        </p:nvSpPr>
        <p:spPr>
          <a:xfrm>
            <a:off x="5997414" y="2484019"/>
            <a:ext cx="571500" cy="838200"/>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58992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latin typeface="+mn-lt"/>
              </a:rPr>
              <a:pPr/>
              <a:t>3</a:t>
            </a:fld>
            <a:endParaRPr lang="en-US" dirty="0">
              <a:latin typeface="+mn-lt"/>
            </a:endParaRPr>
          </a:p>
        </p:txBody>
      </p:sp>
      <p:sp>
        <p:nvSpPr>
          <p:cNvPr id="10" name="Text Placeholder 9">
            <a:extLst>
              <a:ext uri="{FF2B5EF4-FFF2-40B4-BE49-F238E27FC236}">
                <a16:creationId xmlns:a16="http://schemas.microsoft.com/office/drawing/2014/main" id="{CD375AFC-4B4C-B083-EA2A-D5720E57F5EB}"/>
              </a:ext>
            </a:extLst>
          </p:cNvPr>
          <p:cNvSpPr>
            <a:spLocks noGrp="1"/>
          </p:cNvSpPr>
          <p:nvPr>
            <p:ph type="body" sz="quarter" idx="20"/>
          </p:nvPr>
        </p:nvSpPr>
        <p:spPr/>
        <p:txBody>
          <a:bodyPr/>
          <a:lstStyle/>
          <a:p>
            <a:r>
              <a:rPr lang="en-US" dirty="0"/>
              <a:t>Four Steps to Getting Started</a:t>
            </a:r>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pic>
        <p:nvPicPr>
          <p:cNvPr id="7" name="Picture 6">
            <a:extLst>
              <a:ext uri="{FF2B5EF4-FFF2-40B4-BE49-F238E27FC236}">
                <a16:creationId xmlns:a16="http://schemas.microsoft.com/office/drawing/2014/main" id="{22318DBC-74E1-A735-20DC-724C9F97CF5A}"/>
              </a:ext>
            </a:extLst>
          </p:cNvPr>
          <p:cNvPicPr>
            <a:picLocks noChangeAspect="1"/>
          </p:cNvPicPr>
          <p:nvPr/>
        </p:nvPicPr>
        <p:blipFill>
          <a:blip r:embed="rId3"/>
          <a:stretch>
            <a:fillRect/>
          </a:stretch>
        </p:blipFill>
        <p:spPr>
          <a:xfrm>
            <a:off x="1464125" y="307078"/>
            <a:ext cx="6262530" cy="4615069"/>
          </a:xfrm>
          <a:prstGeom prst="rect">
            <a:avLst/>
          </a:prstGeom>
        </p:spPr>
      </p:pic>
    </p:spTree>
    <p:extLst>
      <p:ext uri="{BB962C8B-B14F-4D97-AF65-F5344CB8AC3E}">
        <p14:creationId xmlns:p14="http://schemas.microsoft.com/office/powerpoint/2010/main" val="11423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35EBCC-7F23-5F24-0617-F6E5BDF6A4B6}"/>
              </a:ext>
            </a:extLst>
          </p:cNvPr>
          <p:cNvSpPr>
            <a:spLocks noGrp="1"/>
          </p:cNvSpPr>
          <p:nvPr>
            <p:ph type="sldNum" sz="quarter" idx="12"/>
          </p:nvPr>
        </p:nvSpPr>
        <p:spPr/>
        <p:txBody>
          <a:bodyPr/>
          <a:lstStyle/>
          <a:p>
            <a:fld id="{7691CCDB-B024-8747-B233-CAD1CBC7A901}" type="slidenum">
              <a:rPr lang="en-US" smtClean="0"/>
              <a:pPr/>
              <a:t>30</a:t>
            </a:fld>
            <a:endParaRPr lang="en-US"/>
          </a:p>
        </p:txBody>
      </p:sp>
      <p:sp>
        <p:nvSpPr>
          <p:cNvPr id="3" name="Text Placeholder 2">
            <a:extLst>
              <a:ext uri="{FF2B5EF4-FFF2-40B4-BE49-F238E27FC236}">
                <a16:creationId xmlns:a16="http://schemas.microsoft.com/office/drawing/2014/main" id="{C4890B92-D450-A740-2DDD-7B29944D642A}"/>
              </a:ext>
            </a:extLst>
          </p:cNvPr>
          <p:cNvSpPr>
            <a:spLocks noGrp="1"/>
          </p:cNvSpPr>
          <p:nvPr>
            <p:ph type="body" sz="quarter" idx="20"/>
          </p:nvPr>
        </p:nvSpPr>
        <p:spPr/>
        <p:txBody>
          <a:bodyPr/>
          <a:lstStyle/>
          <a:p>
            <a:r>
              <a:rPr lang="en-US" dirty="0"/>
              <a:t>Cheers Tab</a:t>
            </a:r>
          </a:p>
        </p:txBody>
      </p:sp>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3">
            <a:extLst>
              <a:ext uri="{FF2B5EF4-FFF2-40B4-BE49-F238E27FC236}">
                <a16:creationId xmlns:a16="http://schemas.microsoft.com/office/drawing/2014/main" id="{0CBCA591-749C-94C7-6597-0119DB606BA9}"/>
              </a:ext>
            </a:extLst>
          </p:cNvPr>
          <p:cNvSpPr txBox="1">
            <a:spLocks/>
          </p:cNvSpPr>
          <p:nvPr/>
        </p:nvSpPr>
        <p:spPr>
          <a:xfrm>
            <a:off x="55727" y="470314"/>
            <a:ext cx="8801100" cy="390525"/>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dirty="0"/>
              <a:t>Viewing Cheers</a:t>
            </a:r>
          </a:p>
        </p:txBody>
      </p:sp>
      <p:grpSp>
        <p:nvGrpSpPr>
          <p:cNvPr id="17" name="Group 16">
            <a:extLst>
              <a:ext uri="{FF2B5EF4-FFF2-40B4-BE49-F238E27FC236}">
                <a16:creationId xmlns:a16="http://schemas.microsoft.com/office/drawing/2014/main" id="{43B846B6-6A7E-89C1-A160-D9741A08A11D}"/>
              </a:ext>
            </a:extLst>
          </p:cNvPr>
          <p:cNvGrpSpPr/>
          <p:nvPr/>
        </p:nvGrpSpPr>
        <p:grpSpPr>
          <a:xfrm>
            <a:off x="2450310" y="198418"/>
            <a:ext cx="4297680" cy="2059006"/>
            <a:chOff x="0" y="-5"/>
            <a:chExt cx="4297680" cy="2059006"/>
          </a:xfrm>
        </p:grpSpPr>
        <p:pic>
          <p:nvPicPr>
            <p:cNvPr id="18" name="Picture 17" descr="A screenshot of a computer&#10;&#10;Description automatically generated">
              <a:extLst>
                <a:ext uri="{FF2B5EF4-FFF2-40B4-BE49-F238E27FC236}">
                  <a16:creationId xmlns:a16="http://schemas.microsoft.com/office/drawing/2014/main" id="{A9604188-02D3-391F-5B4C-E30C10849E18}"/>
                </a:ext>
              </a:extLst>
            </p:cNvPr>
            <p:cNvPicPr>
              <a:picLocks noChangeAspect="1"/>
            </p:cNvPicPr>
            <p:nvPr/>
          </p:nvPicPr>
          <p:blipFill>
            <a:blip r:embed="rId3"/>
            <a:stretch>
              <a:fillRect/>
            </a:stretch>
          </p:blipFill>
          <p:spPr>
            <a:xfrm>
              <a:off x="0" y="-5"/>
              <a:ext cx="4297680" cy="2059006"/>
            </a:xfrm>
            <a:prstGeom prst="rect">
              <a:avLst/>
            </a:prstGeom>
            <a:ln>
              <a:solidFill>
                <a:schemeClr val="tx1"/>
              </a:solidFill>
            </a:ln>
          </p:spPr>
        </p:pic>
        <p:sp>
          <p:nvSpPr>
            <p:cNvPr id="19" name="Rectangle 18">
              <a:extLst>
                <a:ext uri="{FF2B5EF4-FFF2-40B4-BE49-F238E27FC236}">
                  <a16:creationId xmlns:a16="http://schemas.microsoft.com/office/drawing/2014/main" id="{2D460795-F730-3151-E578-D09A8D48BEEB}"/>
                </a:ext>
              </a:extLst>
            </p:cNvPr>
            <p:cNvSpPr/>
            <p:nvPr/>
          </p:nvSpPr>
          <p:spPr>
            <a:xfrm>
              <a:off x="158115" y="1260576"/>
              <a:ext cx="1647825" cy="406407"/>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0" name="Picture 19" descr="A screenshot of a message&#10;&#10;Description automatically generated">
            <a:extLst>
              <a:ext uri="{FF2B5EF4-FFF2-40B4-BE49-F238E27FC236}">
                <a16:creationId xmlns:a16="http://schemas.microsoft.com/office/drawing/2014/main" id="{FF2D8206-7C1E-9DAA-5B09-BAEDA97D0A41}"/>
              </a:ext>
            </a:extLst>
          </p:cNvPr>
          <p:cNvPicPr>
            <a:picLocks noChangeAspect="1"/>
          </p:cNvPicPr>
          <p:nvPr/>
        </p:nvPicPr>
        <p:blipFill>
          <a:blip r:embed="rId4"/>
          <a:stretch>
            <a:fillRect/>
          </a:stretch>
        </p:blipFill>
        <p:spPr>
          <a:xfrm>
            <a:off x="2450310" y="2652489"/>
            <a:ext cx="4267440" cy="2063559"/>
          </a:xfrm>
          <a:prstGeom prst="rect">
            <a:avLst/>
          </a:prstGeom>
          <a:ln>
            <a:solidFill>
              <a:schemeClr val="tx1"/>
            </a:solidFill>
          </a:ln>
        </p:spPr>
      </p:pic>
      <p:sp>
        <p:nvSpPr>
          <p:cNvPr id="22" name="Flowchart: Off-page Connector 21">
            <a:extLst>
              <a:ext uri="{FF2B5EF4-FFF2-40B4-BE49-F238E27FC236}">
                <a16:creationId xmlns:a16="http://schemas.microsoft.com/office/drawing/2014/main" id="{F5C6C5D3-AC66-C6B1-07C8-CBC2FF6B909D}"/>
              </a:ext>
            </a:extLst>
          </p:cNvPr>
          <p:cNvSpPr/>
          <p:nvPr/>
        </p:nvSpPr>
        <p:spPr>
          <a:xfrm>
            <a:off x="455781" y="1553577"/>
            <a:ext cx="1066796" cy="2036346"/>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The dashboard will alert Girl Scouts when a new Cheer has been received.</a:t>
            </a:r>
          </a:p>
        </p:txBody>
      </p:sp>
    </p:spTree>
    <p:extLst>
      <p:ext uri="{BB962C8B-B14F-4D97-AF65-F5344CB8AC3E}">
        <p14:creationId xmlns:p14="http://schemas.microsoft.com/office/powerpoint/2010/main" val="361444140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31</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latin typeface="+mj-lt"/>
              </a:rPr>
              <a:t>©2021 Girl Scouts of the USA. All Rights Reserved.  Not for public distribution.</a:t>
            </a: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Customer View</a:t>
            </a:r>
          </a:p>
        </p:txBody>
      </p:sp>
    </p:spTree>
    <p:extLst>
      <p:ext uri="{BB962C8B-B14F-4D97-AF65-F5344CB8AC3E}">
        <p14:creationId xmlns:p14="http://schemas.microsoft.com/office/powerpoint/2010/main" val="2832135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32</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dirty="0">
                <a:latin typeface="+mn-lt"/>
              </a:rPr>
              <a:t>Customer View-Email</a:t>
            </a:r>
          </a:p>
        </p:txBody>
      </p:sp>
      <p:pic>
        <p:nvPicPr>
          <p:cNvPr id="6" name="Picture 5">
            <a:extLst>
              <a:ext uri="{FF2B5EF4-FFF2-40B4-BE49-F238E27FC236}">
                <a16:creationId xmlns:a16="http://schemas.microsoft.com/office/drawing/2014/main" id="{A3E1F0FB-E5C3-DECF-0CD4-3760E569A66D}"/>
              </a:ext>
            </a:extLst>
          </p:cNvPr>
          <p:cNvPicPr>
            <a:picLocks noChangeAspect="1"/>
          </p:cNvPicPr>
          <p:nvPr/>
        </p:nvPicPr>
        <p:blipFill>
          <a:blip r:embed="rId3"/>
          <a:stretch>
            <a:fillRect/>
          </a:stretch>
        </p:blipFill>
        <p:spPr>
          <a:xfrm>
            <a:off x="3808534" y="81331"/>
            <a:ext cx="2449230" cy="4752238"/>
          </a:xfrm>
          <a:prstGeom prst="rect">
            <a:avLst/>
          </a:prstGeom>
        </p:spPr>
      </p:pic>
      <p:sp>
        <p:nvSpPr>
          <p:cNvPr id="7" name="Arrow: Right 6">
            <a:extLst>
              <a:ext uri="{FF2B5EF4-FFF2-40B4-BE49-F238E27FC236}">
                <a16:creationId xmlns:a16="http://schemas.microsoft.com/office/drawing/2014/main" id="{B5F443E3-32F5-9C3D-78E4-CE6BE985C372}"/>
              </a:ext>
            </a:extLst>
          </p:cNvPr>
          <p:cNvSpPr/>
          <p:nvPr/>
        </p:nvSpPr>
        <p:spPr>
          <a:xfrm>
            <a:off x="2162175" y="2381250"/>
            <a:ext cx="1716048" cy="71596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Order Cookies Link</a:t>
            </a:r>
          </a:p>
        </p:txBody>
      </p:sp>
    </p:spTree>
    <p:extLst>
      <p:ext uri="{BB962C8B-B14F-4D97-AF65-F5344CB8AC3E}">
        <p14:creationId xmlns:p14="http://schemas.microsoft.com/office/powerpoint/2010/main" val="89860612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C838B5C-1612-A87A-66A4-5DD3E5882BE4}"/>
              </a:ext>
            </a:extLst>
          </p:cNvPr>
          <p:cNvPicPr>
            <a:picLocks noChangeAspect="1"/>
          </p:cNvPicPr>
          <p:nvPr/>
        </p:nvPicPr>
        <p:blipFill>
          <a:blip r:embed="rId3"/>
          <a:stretch>
            <a:fillRect/>
          </a:stretch>
        </p:blipFill>
        <p:spPr>
          <a:xfrm>
            <a:off x="4951061" y="1444607"/>
            <a:ext cx="3892666" cy="2824332"/>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33</a:t>
            </a:fld>
            <a:endParaRPr lang="en-US" dirty="0"/>
          </a:p>
        </p:txBody>
      </p:sp>
      <p:sp>
        <p:nvSpPr>
          <p:cNvPr id="4" name="Title 3"/>
          <p:cNvSpPr>
            <a:spLocks noGrp="1"/>
          </p:cNvSpPr>
          <p:nvPr>
            <p:ph type="title" idx="4294967295"/>
          </p:nvPr>
        </p:nvSpPr>
        <p:spPr>
          <a:xfrm>
            <a:off x="0" y="195263"/>
            <a:ext cx="8245475" cy="441373"/>
          </a:xfrm>
        </p:spPr>
        <p:txBody>
          <a:bodyPr/>
          <a:lstStyle/>
          <a:p>
            <a:r>
              <a:rPr lang="en-US" sz="1800" dirty="0">
                <a:latin typeface="+mn-lt"/>
              </a:rPr>
              <a:t>Customer View-Placing Order</a:t>
            </a:r>
          </a:p>
        </p:txBody>
      </p:sp>
      <p:grpSp>
        <p:nvGrpSpPr>
          <p:cNvPr id="30" name="Group 29">
            <a:extLst>
              <a:ext uri="{FF2B5EF4-FFF2-40B4-BE49-F238E27FC236}">
                <a16:creationId xmlns:a16="http://schemas.microsoft.com/office/drawing/2014/main" id="{DD198B94-D560-F7E4-3E9E-5BFB2F734926}"/>
              </a:ext>
            </a:extLst>
          </p:cNvPr>
          <p:cNvGrpSpPr/>
          <p:nvPr/>
        </p:nvGrpSpPr>
        <p:grpSpPr>
          <a:xfrm>
            <a:off x="234904" y="723590"/>
            <a:ext cx="4129659" cy="3892074"/>
            <a:chOff x="234904" y="723590"/>
            <a:chExt cx="4129659" cy="3892074"/>
          </a:xfrm>
        </p:grpSpPr>
        <p:pic>
          <p:nvPicPr>
            <p:cNvPr id="10" name="Picture 9">
              <a:extLst>
                <a:ext uri="{FF2B5EF4-FFF2-40B4-BE49-F238E27FC236}">
                  <a16:creationId xmlns:a16="http://schemas.microsoft.com/office/drawing/2014/main" id="{22855F64-A8A5-6546-882A-AA3239EBFBFA}"/>
                </a:ext>
              </a:extLst>
            </p:cNvPr>
            <p:cNvPicPr>
              <a:picLocks noChangeAspect="1"/>
            </p:cNvPicPr>
            <p:nvPr/>
          </p:nvPicPr>
          <p:blipFill>
            <a:blip r:embed="rId4"/>
            <a:stretch>
              <a:fillRect/>
            </a:stretch>
          </p:blipFill>
          <p:spPr>
            <a:xfrm>
              <a:off x="234904" y="723590"/>
              <a:ext cx="4129659" cy="3892074"/>
            </a:xfrm>
            <a:prstGeom prst="rect">
              <a:avLst/>
            </a:prstGeom>
            <a:ln>
              <a:solidFill>
                <a:schemeClr val="tx1"/>
              </a:solidFill>
            </a:ln>
          </p:spPr>
        </p:pic>
        <p:grpSp>
          <p:nvGrpSpPr>
            <p:cNvPr id="9" name="Group 8">
              <a:extLst>
                <a:ext uri="{FF2B5EF4-FFF2-40B4-BE49-F238E27FC236}">
                  <a16:creationId xmlns:a16="http://schemas.microsoft.com/office/drawing/2014/main" id="{F77500BA-D026-4AAA-ADB8-2E81AA806140}"/>
                </a:ext>
              </a:extLst>
            </p:cNvPr>
            <p:cNvGrpSpPr/>
            <p:nvPr/>
          </p:nvGrpSpPr>
          <p:grpSpPr>
            <a:xfrm>
              <a:off x="1684059" y="1515050"/>
              <a:ext cx="1260531" cy="770004"/>
              <a:chOff x="16619" y="403992"/>
              <a:chExt cx="735368" cy="480876"/>
            </a:xfrm>
          </p:grpSpPr>
          <p:sp>
            <p:nvSpPr>
              <p:cNvPr id="18" name="Down Arrow 25">
                <a:extLst>
                  <a:ext uri="{FF2B5EF4-FFF2-40B4-BE49-F238E27FC236}">
                    <a16:creationId xmlns:a16="http://schemas.microsoft.com/office/drawing/2014/main" id="{EEAE0FBE-4634-1235-60C6-562AE0D71AD5}"/>
                  </a:ext>
                </a:extLst>
              </p:cNvPr>
              <p:cNvSpPr/>
              <p:nvPr/>
            </p:nvSpPr>
            <p:spPr>
              <a:xfrm>
                <a:off x="354486" y="545102"/>
                <a:ext cx="118235" cy="33976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B7285A48-9D5B-BCEC-764B-19A453BEFA50}"/>
                  </a:ext>
                </a:extLst>
              </p:cNvPr>
              <p:cNvSpPr/>
              <p:nvPr/>
            </p:nvSpPr>
            <p:spPr>
              <a:xfrm>
                <a:off x="16619" y="403992"/>
                <a:ext cx="735368" cy="26995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Customer enters package quantity</a:t>
                </a:r>
                <a:endParaRPr lang="en-US" sz="1200" dirty="0">
                  <a:effectLst/>
                  <a:ea typeface="MS Mincho" panose="02020609040205080304" pitchFamily="49" charset="-128"/>
                  <a:cs typeface="Times New Roman" panose="02020603050405020304" pitchFamily="18" charset="0"/>
                </a:endParaRPr>
              </a:p>
            </p:txBody>
          </p:sp>
        </p:grpSp>
        <p:grpSp>
          <p:nvGrpSpPr>
            <p:cNvPr id="11" name="Group 10">
              <a:extLst>
                <a:ext uri="{FF2B5EF4-FFF2-40B4-BE49-F238E27FC236}">
                  <a16:creationId xmlns:a16="http://schemas.microsoft.com/office/drawing/2014/main" id="{2BCE3FED-943E-5424-C6AE-8251B6BB430D}"/>
                </a:ext>
              </a:extLst>
            </p:cNvPr>
            <p:cNvGrpSpPr/>
            <p:nvPr/>
          </p:nvGrpSpPr>
          <p:grpSpPr>
            <a:xfrm>
              <a:off x="2944590" y="3172501"/>
              <a:ext cx="1260530" cy="795844"/>
              <a:chOff x="305839" y="-344123"/>
              <a:chExt cx="805343" cy="557159"/>
            </a:xfrm>
          </p:grpSpPr>
          <p:sp>
            <p:nvSpPr>
              <p:cNvPr id="15" name="Rectangle 14">
                <a:extLst>
                  <a:ext uri="{FF2B5EF4-FFF2-40B4-BE49-F238E27FC236}">
                    <a16:creationId xmlns:a16="http://schemas.microsoft.com/office/drawing/2014/main" id="{CD2831B2-D697-65C1-3EED-B317576244C6}"/>
                  </a:ext>
                </a:extLst>
              </p:cNvPr>
              <p:cNvSpPr/>
              <p:nvPr/>
            </p:nvSpPr>
            <p:spPr>
              <a:xfrm>
                <a:off x="305839" y="-38964"/>
                <a:ext cx="805343" cy="25200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Checkout</a:t>
                </a:r>
                <a:r>
                  <a:rPr lang="en-US" sz="1100" dirty="0">
                    <a:effectLst/>
                    <a:ea typeface="MS Mincho" panose="02020609040205080304" pitchFamily="49" charset="-128"/>
                    <a:cs typeface="Times New Roman" panose="02020603050405020304" pitchFamily="18" charset="0"/>
                  </a:rPr>
                  <a:t> </a:t>
                </a:r>
              </a:p>
            </p:txBody>
          </p:sp>
          <p:sp>
            <p:nvSpPr>
              <p:cNvPr id="16" name="Down Arrow 25">
                <a:extLst>
                  <a:ext uri="{FF2B5EF4-FFF2-40B4-BE49-F238E27FC236}">
                    <a16:creationId xmlns:a16="http://schemas.microsoft.com/office/drawing/2014/main" id="{1DD7E553-1A03-A0F2-CAC2-F1E51D349E89}"/>
                  </a:ext>
                </a:extLst>
              </p:cNvPr>
              <p:cNvSpPr/>
              <p:nvPr/>
            </p:nvSpPr>
            <p:spPr>
              <a:xfrm rot="10800000">
                <a:off x="474552" y="-344123"/>
                <a:ext cx="107900"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2" name="Group 11">
            <a:extLst>
              <a:ext uri="{FF2B5EF4-FFF2-40B4-BE49-F238E27FC236}">
                <a16:creationId xmlns:a16="http://schemas.microsoft.com/office/drawing/2014/main" id="{D2089FC7-B12C-F3B7-F643-392694BEF582}"/>
              </a:ext>
            </a:extLst>
          </p:cNvPr>
          <p:cNvGrpSpPr/>
          <p:nvPr/>
        </p:nvGrpSpPr>
        <p:grpSpPr>
          <a:xfrm>
            <a:off x="7133707" y="2351808"/>
            <a:ext cx="1545224" cy="770868"/>
            <a:chOff x="340985" y="169983"/>
            <a:chExt cx="987232" cy="539674"/>
          </a:xfrm>
        </p:grpSpPr>
        <p:sp>
          <p:nvSpPr>
            <p:cNvPr id="13" name="Rectangle 12">
              <a:extLst>
                <a:ext uri="{FF2B5EF4-FFF2-40B4-BE49-F238E27FC236}">
                  <a16:creationId xmlns:a16="http://schemas.microsoft.com/office/drawing/2014/main" id="{16A92512-4491-F361-9690-D6B4C87C5934}"/>
                </a:ext>
              </a:extLst>
            </p:cNvPr>
            <p:cNvSpPr/>
            <p:nvPr/>
          </p:nvSpPr>
          <p:spPr>
            <a:xfrm>
              <a:off x="413817" y="169983"/>
              <a:ext cx="914400" cy="307956"/>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Select Delivery Method</a:t>
              </a:r>
              <a:r>
                <a:rPr lang="en-US" sz="1100" dirty="0">
                  <a:effectLst/>
                  <a:ea typeface="MS Mincho" panose="02020609040205080304" pitchFamily="49" charset="-128"/>
                  <a:cs typeface="Times New Roman" panose="02020603050405020304" pitchFamily="18" charset="0"/>
                </a:rPr>
                <a:t> </a:t>
              </a:r>
            </a:p>
          </p:txBody>
        </p:sp>
        <p:sp>
          <p:nvSpPr>
            <p:cNvPr id="14" name="Down Arrow 25">
              <a:extLst>
                <a:ext uri="{FF2B5EF4-FFF2-40B4-BE49-F238E27FC236}">
                  <a16:creationId xmlns:a16="http://schemas.microsoft.com/office/drawing/2014/main" id="{7A0F5751-E45E-B722-EE46-C0CE142E0693}"/>
                </a:ext>
              </a:extLst>
            </p:cNvPr>
            <p:cNvSpPr/>
            <p:nvPr/>
          </p:nvSpPr>
          <p:spPr>
            <a:xfrm rot="1197452">
              <a:off x="340985" y="337348"/>
              <a:ext cx="184658"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9" name="Group 28">
            <a:extLst>
              <a:ext uri="{FF2B5EF4-FFF2-40B4-BE49-F238E27FC236}">
                <a16:creationId xmlns:a16="http://schemas.microsoft.com/office/drawing/2014/main" id="{5AB376D4-811C-70A2-9069-02EF25188AD4}"/>
              </a:ext>
            </a:extLst>
          </p:cNvPr>
          <p:cNvGrpSpPr/>
          <p:nvPr/>
        </p:nvGrpSpPr>
        <p:grpSpPr>
          <a:xfrm>
            <a:off x="1727064" y="850294"/>
            <a:ext cx="4204360" cy="3895344"/>
            <a:chOff x="4535279" y="720320"/>
            <a:chExt cx="4204360" cy="3895344"/>
          </a:xfrm>
        </p:grpSpPr>
        <p:pic>
          <p:nvPicPr>
            <p:cNvPr id="22" name="Picture 21">
              <a:extLst>
                <a:ext uri="{FF2B5EF4-FFF2-40B4-BE49-F238E27FC236}">
                  <a16:creationId xmlns:a16="http://schemas.microsoft.com/office/drawing/2014/main" id="{D1EC77E6-D93E-2661-7F80-661056D1631A}"/>
                </a:ext>
              </a:extLst>
            </p:cNvPr>
            <p:cNvPicPr>
              <a:picLocks noChangeAspect="1"/>
            </p:cNvPicPr>
            <p:nvPr/>
          </p:nvPicPr>
          <p:blipFill>
            <a:blip r:embed="rId5"/>
            <a:stretch>
              <a:fillRect/>
            </a:stretch>
          </p:blipFill>
          <p:spPr>
            <a:xfrm>
              <a:off x="4535279" y="720320"/>
              <a:ext cx="4204360" cy="3895344"/>
            </a:xfrm>
            <a:prstGeom prst="rect">
              <a:avLst/>
            </a:prstGeom>
            <a:ln>
              <a:solidFill>
                <a:schemeClr val="tx1"/>
              </a:solidFill>
            </a:ln>
          </p:spPr>
        </p:pic>
        <p:grpSp>
          <p:nvGrpSpPr>
            <p:cNvPr id="23" name="Group 22">
              <a:extLst>
                <a:ext uri="{FF2B5EF4-FFF2-40B4-BE49-F238E27FC236}">
                  <a16:creationId xmlns:a16="http://schemas.microsoft.com/office/drawing/2014/main" id="{102B5717-0D66-EEB5-D6FA-373F450FAF69}"/>
                </a:ext>
              </a:extLst>
            </p:cNvPr>
            <p:cNvGrpSpPr/>
            <p:nvPr/>
          </p:nvGrpSpPr>
          <p:grpSpPr>
            <a:xfrm>
              <a:off x="5960816" y="1581804"/>
              <a:ext cx="1260531" cy="770004"/>
              <a:chOff x="16619" y="403992"/>
              <a:chExt cx="735368" cy="480876"/>
            </a:xfrm>
          </p:grpSpPr>
          <p:sp>
            <p:nvSpPr>
              <p:cNvPr id="24" name="Down Arrow 25">
                <a:extLst>
                  <a:ext uri="{FF2B5EF4-FFF2-40B4-BE49-F238E27FC236}">
                    <a16:creationId xmlns:a16="http://schemas.microsoft.com/office/drawing/2014/main" id="{AC2839EC-555E-3CEB-AC29-F91FF9918273}"/>
                  </a:ext>
                </a:extLst>
              </p:cNvPr>
              <p:cNvSpPr/>
              <p:nvPr/>
            </p:nvSpPr>
            <p:spPr>
              <a:xfrm>
                <a:off x="354486" y="545102"/>
                <a:ext cx="118235" cy="33976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ectangle 24">
                <a:extLst>
                  <a:ext uri="{FF2B5EF4-FFF2-40B4-BE49-F238E27FC236}">
                    <a16:creationId xmlns:a16="http://schemas.microsoft.com/office/drawing/2014/main" id="{8E2CA194-B464-C3C5-A22C-D1784AB963A2}"/>
                  </a:ext>
                </a:extLst>
              </p:cNvPr>
              <p:cNvSpPr/>
              <p:nvPr/>
            </p:nvSpPr>
            <p:spPr>
              <a:xfrm>
                <a:off x="16619" y="403992"/>
                <a:ext cx="735368" cy="26995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Customer enters package quantity</a:t>
                </a:r>
                <a:endParaRPr lang="en-US" sz="1200" dirty="0">
                  <a:effectLst/>
                  <a:ea typeface="MS Mincho" panose="02020609040205080304" pitchFamily="49" charset="-128"/>
                  <a:cs typeface="Times New Roman" panose="02020603050405020304" pitchFamily="18" charset="0"/>
                </a:endParaRPr>
              </a:p>
            </p:txBody>
          </p:sp>
        </p:grpSp>
        <p:grpSp>
          <p:nvGrpSpPr>
            <p:cNvPr id="26" name="Group 25">
              <a:extLst>
                <a:ext uri="{FF2B5EF4-FFF2-40B4-BE49-F238E27FC236}">
                  <a16:creationId xmlns:a16="http://schemas.microsoft.com/office/drawing/2014/main" id="{162F2760-410A-9841-B1C9-58A52A64F4CF}"/>
                </a:ext>
              </a:extLst>
            </p:cNvPr>
            <p:cNvGrpSpPr/>
            <p:nvPr/>
          </p:nvGrpSpPr>
          <p:grpSpPr>
            <a:xfrm>
              <a:off x="7221347" y="3239255"/>
              <a:ext cx="1260530" cy="795844"/>
              <a:chOff x="305839" y="-344123"/>
              <a:chExt cx="805343" cy="557159"/>
            </a:xfrm>
          </p:grpSpPr>
          <p:sp>
            <p:nvSpPr>
              <p:cNvPr id="27" name="Rectangle 26">
                <a:extLst>
                  <a:ext uri="{FF2B5EF4-FFF2-40B4-BE49-F238E27FC236}">
                    <a16:creationId xmlns:a16="http://schemas.microsoft.com/office/drawing/2014/main" id="{1FCB7021-60D5-8EDB-A4E9-8375F45B2E98}"/>
                  </a:ext>
                </a:extLst>
              </p:cNvPr>
              <p:cNvSpPr/>
              <p:nvPr/>
            </p:nvSpPr>
            <p:spPr>
              <a:xfrm>
                <a:off x="305839" y="-38964"/>
                <a:ext cx="805343" cy="25200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Checkout</a:t>
                </a:r>
                <a:r>
                  <a:rPr lang="en-US" sz="1100" dirty="0">
                    <a:effectLst/>
                    <a:ea typeface="MS Mincho" panose="02020609040205080304" pitchFamily="49" charset="-128"/>
                    <a:cs typeface="Times New Roman" panose="02020603050405020304" pitchFamily="18" charset="0"/>
                  </a:rPr>
                  <a:t> </a:t>
                </a:r>
              </a:p>
            </p:txBody>
          </p:sp>
          <p:sp>
            <p:nvSpPr>
              <p:cNvPr id="28" name="Down Arrow 25">
                <a:extLst>
                  <a:ext uri="{FF2B5EF4-FFF2-40B4-BE49-F238E27FC236}">
                    <a16:creationId xmlns:a16="http://schemas.microsoft.com/office/drawing/2014/main" id="{846B1CE2-9972-3B80-9904-C519C3AF93CB}"/>
                  </a:ext>
                </a:extLst>
              </p:cNvPr>
              <p:cNvSpPr/>
              <p:nvPr/>
            </p:nvSpPr>
            <p:spPr>
              <a:xfrm rot="10800000">
                <a:off x="474552" y="-344123"/>
                <a:ext cx="107900"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Tree>
    <p:extLst>
      <p:ext uri="{BB962C8B-B14F-4D97-AF65-F5344CB8AC3E}">
        <p14:creationId xmlns:p14="http://schemas.microsoft.com/office/powerpoint/2010/main" val="132086508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9833D3-8774-DEB0-2AA2-E991BFB7DDC0}"/>
              </a:ext>
            </a:extLst>
          </p:cNvPr>
          <p:cNvSpPr>
            <a:spLocks noGrp="1"/>
          </p:cNvSpPr>
          <p:nvPr>
            <p:ph type="sldNum" sz="quarter" idx="12"/>
          </p:nvPr>
        </p:nvSpPr>
        <p:spPr/>
        <p:txBody>
          <a:bodyPr/>
          <a:lstStyle/>
          <a:p>
            <a:fld id="{7691CCDB-B024-8747-B233-CAD1CBC7A901}" type="slidenum">
              <a:rPr lang="en-US" smtClean="0"/>
              <a:pPr/>
              <a:t>34</a:t>
            </a:fld>
            <a:endParaRPr lang="en-US"/>
          </a:p>
        </p:txBody>
      </p:sp>
      <p:sp>
        <p:nvSpPr>
          <p:cNvPr id="4" name="Footer Placeholder 3">
            <a:extLst>
              <a:ext uri="{FF2B5EF4-FFF2-40B4-BE49-F238E27FC236}">
                <a16:creationId xmlns:a16="http://schemas.microsoft.com/office/drawing/2014/main" id="{BF72356B-CA39-E103-051B-6A89E73FF13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7" name="Title 3">
            <a:extLst>
              <a:ext uri="{FF2B5EF4-FFF2-40B4-BE49-F238E27FC236}">
                <a16:creationId xmlns:a16="http://schemas.microsoft.com/office/drawing/2014/main" id="{DCA9DA1A-E0A9-F953-58F4-69470A2918D0}"/>
              </a:ext>
            </a:extLst>
          </p:cNvPr>
          <p:cNvSpPr txBox="1">
            <a:spLocks/>
          </p:cNvSpPr>
          <p:nvPr/>
        </p:nvSpPr>
        <p:spPr>
          <a:xfrm>
            <a:off x="0" y="195263"/>
            <a:ext cx="8245475" cy="7159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dirty="0">
                <a:latin typeface="+mn-lt"/>
              </a:rPr>
              <a:t>Customer View-Checkout</a:t>
            </a:r>
          </a:p>
        </p:txBody>
      </p:sp>
      <p:pic>
        <p:nvPicPr>
          <p:cNvPr id="5" name="Picture 4">
            <a:extLst>
              <a:ext uri="{FF2B5EF4-FFF2-40B4-BE49-F238E27FC236}">
                <a16:creationId xmlns:a16="http://schemas.microsoft.com/office/drawing/2014/main" id="{90261331-CC90-FFDC-D884-6865D906B8E3}"/>
              </a:ext>
            </a:extLst>
          </p:cNvPr>
          <p:cNvPicPr>
            <a:picLocks noChangeAspect="1"/>
          </p:cNvPicPr>
          <p:nvPr/>
        </p:nvPicPr>
        <p:blipFill>
          <a:blip r:embed="rId3"/>
          <a:stretch>
            <a:fillRect/>
          </a:stretch>
        </p:blipFill>
        <p:spPr>
          <a:xfrm>
            <a:off x="2164118" y="553244"/>
            <a:ext cx="4815765" cy="4220876"/>
          </a:xfrm>
          <a:prstGeom prst="rect">
            <a:avLst/>
          </a:prstGeom>
        </p:spPr>
      </p:pic>
    </p:spTree>
    <p:extLst>
      <p:ext uri="{BB962C8B-B14F-4D97-AF65-F5344CB8AC3E}">
        <p14:creationId xmlns:p14="http://schemas.microsoft.com/office/powerpoint/2010/main" val="108598069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DFD2C5-93DF-2720-1525-3A8793ED8DF7}"/>
              </a:ext>
            </a:extLst>
          </p:cNvPr>
          <p:cNvPicPr>
            <a:picLocks noChangeAspect="1"/>
          </p:cNvPicPr>
          <p:nvPr/>
        </p:nvPicPr>
        <p:blipFill>
          <a:blip r:embed="rId3"/>
          <a:stretch>
            <a:fillRect/>
          </a:stretch>
        </p:blipFill>
        <p:spPr>
          <a:xfrm>
            <a:off x="145250" y="825035"/>
            <a:ext cx="3371097" cy="380145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35</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dirty="0">
                <a:latin typeface="+mn-lt"/>
              </a:rPr>
              <a:t>Customer View-Confirmation</a:t>
            </a:r>
          </a:p>
        </p:txBody>
      </p:sp>
      <p:sp>
        <p:nvSpPr>
          <p:cNvPr id="6" name="Chevron 5"/>
          <p:cNvSpPr/>
          <p:nvPr/>
        </p:nvSpPr>
        <p:spPr>
          <a:xfrm>
            <a:off x="3739086" y="2496753"/>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Arrow: Left 2">
            <a:extLst>
              <a:ext uri="{FF2B5EF4-FFF2-40B4-BE49-F238E27FC236}">
                <a16:creationId xmlns:a16="http://schemas.microsoft.com/office/drawing/2014/main" id="{59862331-5715-0D6D-6D69-5EAD8206E6B3}"/>
              </a:ext>
            </a:extLst>
          </p:cNvPr>
          <p:cNvSpPr/>
          <p:nvPr/>
        </p:nvSpPr>
        <p:spPr>
          <a:xfrm>
            <a:off x="3109132" y="2967801"/>
            <a:ext cx="658495" cy="216535"/>
          </a:xfrm>
          <a:prstGeom prst="lef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descr="A screenshot of a computer&#10;&#10;Description automatically generated with low confidence">
            <a:extLst>
              <a:ext uri="{FF2B5EF4-FFF2-40B4-BE49-F238E27FC236}">
                <a16:creationId xmlns:a16="http://schemas.microsoft.com/office/drawing/2014/main" id="{AFA33D97-0271-4466-392C-4DDA3C5C617B}"/>
              </a:ext>
            </a:extLst>
          </p:cNvPr>
          <p:cNvPicPr>
            <a:picLocks noChangeAspect="1"/>
          </p:cNvPicPr>
          <p:nvPr/>
        </p:nvPicPr>
        <p:blipFill>
          <a:blip r:embed="rId4"/>
          <a:stretch>
            <a:fillRect/>
          </a:stretch>
        </p:blipFill>
        <p:spPr>
          <a:xfrm>
            <a:off x="3745294" y="1433535"/>
            <a:ext cx="4226560" cy="2584450"/>
          </a:xfrm>
          <a:prstGeom prst="rect">
            <a:avLst/>
          </a:prstGeom>
          <a:ln>
            <a:solidFill>
              <a:schemeClr val="tx1"/>
            </a:solidFill>
          </a:ln>
        </p:spPr>
      </p:pic>
      <p:grpSp>
        <p:nvGrpSpPr>
          <p:cNvPr id="9" name="Group 8">
            <a:extLst>
              <a:ext uri="{FF2B5EF4-FFF2-40B4-BE49-F238E27FC236}">
                <a16:creationId xmlns:a16="http://schemas.microsoft.com/office/drawing/2014/main" id="{78FB294B-B436-2B8E-4E87-0F0E5D2F3024}"/>
              </a:ext>
            </a:extLst>
          </p:cNvPr>
          <p:cNvGrpSpPr/>
          <p:nvPr/>
        </p:nvGrpSpPr>
        <p:grpSpPr>
          <a:xfrm>
            <a:off x="7471493" y="1840352"/>
            <a:ext cx="1519664" cy="564832"/>
            <a:chOff x="-35933" y="88343"/>
            <a:chExt cx="1116633" cy="329935"/>
          </a:xfrm>
        </p:grpSpPr>
        <p:sp>
          <p:nvSpPr>
            <p:cNvPr id="11" name="Down Arrow 25">
              <a:extLst>
                <a:ext uri="{FF2B5EF4-FFF2-40B4-BE49-F238E27FC236}">
                  <a16:creationId xmlns:a16="http://schemas.microsoft.com/office/drawing/2014/main" id="{B94D0FBF-2DBA-DF7B-6486-3DD60FBF0B3A}"/>
                </a:ext>
              </a:extLst>
            </p:cNvPr>
            <p:cNvSpPr/>
            <p:nvPr/>
          </p:nvSpPr>
          <p:spPr>
            <a:xfrm rot="5400000">
              <a:off x="43731" y="83441"/>
              <a:ext cx="180411"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E352017C-6E9A-4490-5A08-D4C92B78273D}"/>
                </a:ext>
              </a:extLst>
            </p:cNvPr>
            <p:cNvSpPr/>
            <p:nvPr/>
          </p:nvSpPr>
          <p:spPr>
            <a:xfrm>
              <a:off x="166935" y="88343"/>
              <a:ext cx="913765" cy="329935"/>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Send Girl Scout a Cheer</a:t>
              </a:r>
              <a:endParaRPr lang="en-US" sz="1100" dirty="0">
                <a:effectLst/>
                <a:ea typeface="MS Mincho" panose="02020609040205080304" pitchFamily="49" charset="-128"/>
                <a:cs typeface="Arial" panose="020B0604020202020204" pitchFamily="34" charset="0"/>
              </a:endParaRPr>
            </a:p>
          </p:txBody>
        </p:sp>
      </p:grpSp>
      <p:grpSp>
        <p:nvGrpSpPr>
          <p:cNvPr id="13" name="Group 12">
            <a:extLst>
              <a:ext uri="{FF2B5EF4-FFF2-40B4-BE49-F238E27FC236}">
                <a16:creationId xmlns:a16="http://schemas.microsoft.com/office/drawing/2014/main" id="{9B731E9A-5023-9E73-1179-3B80CC4FB0DF}"/>
              </a:ext>
            </a:extLst>
          </p:cNvPr>
          <p:cNvGrpSpPr/>
          <p:nvPr/>
        </p:nvGrpSpPr>
        <p:grpSpPr>
          <a:xfrm>
            <a:off x="7585944" y="2799505"/>
            <a:ext cx="1450108" cy="610446"/>
            <a:chOff x="-49958" y="-39897"/>
            <a:chExt cx="1020138" cy="611637"/>
          </a:xfrm>
        </p:grpSpPr>
        <p:sp>
          <p:nvSpPr>
            <p:cNvPr id="17" name="Down Arrow 25">
              <a:extLst>
                <a:ext uri="{FF2B5EF4-FFF2-40B4-BE49-F238E27FC236}">
                  <a16:creationId xmlns:a16="http://schemas.microsoft.com/office/drawing/2014/main" id="{47440A82-743D-D7BA-854A-606970CB68AF}"/>
                </a:ext>
              </a:extLst>
            </p:cNvPr>
            <p:cNvSpPr/>
            <p:nvPr/>
          </p:nvSpPr>
          <p:spPr>
            <a:xfrm rot="5400000">
              <a:off x="-6116" y="85392"/>
              <a:ext cx="252055"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B3B0E574-B749-05FA-EB8D-FF47F8EC2A87}"/>
                </a:ext>
              </a:extLst>
            </p:cNvPr>
            <p:cNvSpPr/>
            <p:nvPr/>
          </p:nvSpPr>
          <p:spPr>
            <a:xfrm>
              <a:off x="168323" y="-39897"/>
              <a:ext cx="801857" cy="61163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Place another order</a:t>
              </a:r>
              <a:endParaRPr lang="en-US" sz="1100" dirty="0">
                <a:effectLst/>
                <a:ea typeface="MS Mincho" panose="02020609040205080304" pitchFamily="49" charset="-128"/>
                <a:cs typeface="Arial" panose="020B0604020202020204" pitchFamily="34" charset="0"/>
              </a:endParaRPr>
            </a:p>
          </p:txBody>
        </p:sp>
      </p:grpSp>
    </p:spTree>
    <p:extLst>
      <p:ext uri="{BB962C8B-B14F-4D97-AF65-F5344CB8AC3E}">
        <p14:creationId xmlns:p14="http://schemas.microsoft.com/office/powerpoint/2010/main" val="3182585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36</a:t>
            </a:fld>
            <a:endParaRPr lang="en-US" dirty="0"/>
          </a:p>
        </p:txBody>
      </p:sp>
      <p:sp>
        <p:nvSpPr>
          <p:cNvPr id="4" name="Title 3"/>
          <p:cNvSpPr>
            <a:spLocks noGrp="1"/>
          </p:cNvSpPr>
          <p:nvPr>
            <p:ph type="title"/>
          </p:nvPr>
        </p:nvSpPr>
        <p:spPr/>
        <p:txBody>
          <a:bodyPr/>
          <a:lstStyle/>
          <a:p>
            <a:r>
              <a:rPr lang="en-US" sz="1800" dirty="0">
                <a:latin typeface="+mj-lt"/>
              </a:rPr>
              <a:t>Digital Cookie Shipping Fees</a:t>
            </a:r>
          </a:p>
        </p:txBody>
      </p:sp>
      <p:sp>
        <p:nvSpPr>
          <p:cNvPr id="8" name="TextBox 7"/>
          <p:cNvSpPr txBox="1"/>
          <p:nvPr/>
        </p:nvSpPr>
        <p:spPr>
          <a:xfrm>
            <a:off x="3115125" y="3360004"/>
            <a:ext cx="579074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Don’t make the decision for your customers, the answer is always no unless you ask.</a:t>
            </a:r>
          </a:p>
          <a:p>
            <a:pPr marL="285750" indent="-285750">
              <a:buFont typeface="Arial" panose="020B0604020202020204" pitchFamily="34" charset="0"/>
              <a:buChar char="•"/>
            </a:pPr>
            <a:r>
              <a:rPr lang="en-US" sz="1600" dirty="0"/>
              <a:t>Customers want the cookies and are willing to pay shipping</a:t>
            </a:r>
          </a:p>
          <a:p>
            <a:pPr marL="285750" indent="-285750">
              <a:buFont typeface="Arial" panose="020B0604020202020204" pitchFamily="34" charset="0"/>
              <a:buChar char="•"/>
            </a:pPr>
            <a:r>
              <a:rPr lang="en-US" sz="1600" dirty="0"/>
              <a:t>They have the option to not purchase shipped and still donate-that is more sales than not asking</a:t>
            </a:r>
          </a:p>
        </p:txBody>
      </p:sp>
      <p:graphicFrame>
        <p:nvGraphicFramePr>
          <p:cNvPr id="10" name="Table 9"/>
          <p:cNvGraphicFramePr>
            <a:graphicFrameLocks noGrp="1"/>
          </p:cNvGraphicFramePr>
          <p:nvPr>
            <p:extLst>
              <p:ext uri="{D42A27DB-BD31-4B8C-83A1-F6EECF244321}">
                <p14:modId xmlns:p14="http://schemas.microsoft.com/office/powerpoint/2010/main" val="313439652"/>
              </p:ext>
            </p:extLst>
          </p:nvPr>
        </p:nvGraphicFramePr>
        <p:xfrm>
          <a:off x="3415162" y="243796"/>
          <a:ext cx="5190674" cy="1346200"/>
        </p:xfrm>
        <a:graphic>
          <a:graphicData uri="http://schemas.openxmlformats.org/drawingml/2006/table">
            <a:tbl>
              <a:tblPr firstRow="1">
                <a:tableStyleId>{F5AB1C69-6EDB-4FF4-983F-18BD219EF322}</a:tableStyleId>
              </a:tblPr>
              <a:tblGrid>
                <a:gridCol w="1782384">
                  <a:extLst>
                    <a:ext uri="{9D8B030D-6E8A-4147-A177-3AD203B41FA5}">
                      <a16:colId xmlns:a16="http://schemas.microsoft.com/office/drawing/2014/main" val="20000"/>
                    </a:ext>
                  </a:extLst>
                </a:gridCol>
                <a:gridCol w="3408290">
                  <a:extLst>
                    <a:ext uri="{9D8B030D-6E8A-4147-A177-3AD203B41FA5}">
                      <a16:colId xmlns:a16="http://schemas.microsoft.com/office/drawing/2014/main" val="20001"/>
                    </a:ext>
                  </a:extLst>
                </a:gridCol>
              </a:tblGrid>
              <a:tr h="566487">
                <a:tc>
                  <a:txBody>
                    <a:bodyPr/>
                    <a:lstStyle/>
                    <a:p>
                      <a:r>
                        <a:rPr lang="en-US" sz="1800">
                          <a:solidFill>
                            <a:schemeClr val="bg1"/>
                          </a:solidFill>
                        </a:rPr>
                        <a:t>Package Bracket</a:t>
                      </a:r>
                    </a:p>
                  </a:txBody>
                  <a:tcPr/>
                </a:tc>
                <a:tc>
                  <a:txBody>
                    <a:bodyPr/>
                    <a:lstStyle/>
                    <a:p>
                      <a:r>
                        <a:rPr lang="en-US" sz="1800">
                          <a:solidFill>
                            <a:schemeClr val="bg1"/>
                          </a:solidFill>
                        </a:rPr>
                        <a:t>Digital Cookie 2023-2024 Consumer</a:t>
                      </a:r>
                      <a:r>
                        <a:rPr lang="en-US" sz="1800" baseline="0">
                          <a:solidFill>
                            <a:schemeClr val="bg1"/>
                          </a:solidFill>
                        </a:rPr>
                        <a:t> Charged Flat Fee</a:t>
                      </a:r>
                      <a:endParaRPr lang="en-US" sz="1800">
                        <a:solidFill>
                          <a:schemeClr val="bg1"/>
                        </a:solidFill>
                      </a:endParaRPr>
                    </a:p>
                  </a:txBody>
                  <a:tcPr/>
                </a:tc>
                <a:extLst>
                  <a:ext uri="{0D108BD9-81ED-4DB2-BD59-A6C34878D82A}">
                    <a16:rowId xmlns:a16="http://schemas.microsoft.com/office/drawing/2014/main" val="10000"/>
                  </a:ext>
                </a:extLst>
              </a:tr>
              <a:tr h="281354">
                <a:tc>
                  <a:txBody>
                    <a:bodyPr/>
                    <a:lstStyle/>
                    <a:p>
                      <a:r>
                        <a:rPr lang="en-US" sz="1600"/>
                        <a:t>4-8</a:t>
                      </a:r>
                    </a:p>
                  </a:txBody>
                  <a:tcPr/>
                </a:tc>
                <a:tc>
                  <a:txBody>
                    <a:bodyPr/>
                    <a:lstStyle/>
                    <a:p>
                      <a:r>
                        <a:rPr lang="en-US" sz="1600"/>
                        <a:t>$12.99 (tier A)</a:t>
                      </a:r>
                    </a:p>
                  </a:txBody>
                  <a:tcPr/>
                </a:tc>
                <a:extLst>
                  <a:ext uri="{0D108BD9-81ED-4DB2-BD59-A6C34878D82A}">
                    <a16:rowId xmlns:a16="http://schemas.microsoft.com/office/drawing/2014/main" val="10001"/>
                  </a:ext>
                </a:extLst>
              </a:tr>
              <a:tr h="370840">
                <a:tc>
                  <a:txBody>
                    <a:bodyPr/>
                    <a:lstStyle/>
                    <a:p>
                      <a:r>
                        <a:rPr lang="en-US" sz="1600"/>
                        <a:t>9-12</a:t>
                      </a:r>
                    </a:p>
                  </a:txBody>
                  <a:tcPr/>
                </a:tc>
                <a:tc>
                  <a:txBody>
                    <a:bodyPr/>
                    <a:lstStyle/>
                    <a:p>
                      <a:r>
                        <a:rPr lang="en-US" sz="1600"/>
                        <a:t>$14.99 (tier B)</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3115126" y="1714446"/>
            <a:ext cx="5920926" cy="1292662"/>
          </a:xfrm>
          <a:prstGeom prst="rect">
            <a:avLst/>
          </a:prstGeom>
          <a:noFill/>
        </p:spPr>
        <p:txBody>
          <a:bodyPr wrap="square" rtlCol="0">
            <a:spAutoFit/>
          </a:bodyPr>
          <a:lstStyle/>
          <a:p>
            <a:r>
              <a:rPr lang="en-US" sz="1300" i="1" dirty="0"/>
              <a:t>For orders of 13 packages or more shipping is calculated as follows:</a:t>
            </a:r>
          </a:p>
          <a:p>
            <a:r>
              <a:rPr lang="en-US" sz="1300" i="1" dirty="0"/>
              <a:t>13 packages of cookies: tier B (12 packages) + tier A (1 more package) = $27.98 </a:t>
            </a:r>
          </a:p>
          <a:p>
            <a:r>
              <a:rPr lang="en-US" sz="1300" i="1" dirty="0"/>
              <a:t>25 packages of cookies: tier B x 2 (24 packages) + tier A (1 more package) = $42.97</a:t>
            </a:r>
          </a:p>
          <a:p>
            <a:endParaRPr lang="en-US" sz="1300" i="1" dirty="0"/>
          </a:p>
          <a:p>
            <a:r>
              <a:rPr lang="en-US" sz="1300" i="1" dirty="0"/>
              <a:t>$5.00 surcharge to orders shipping to Hawaii, Alaska, Puerto Rico, APO/FPO/DPO, Guam and US Virgin Islands</a:t>
            </a:r>
          </a:p>
        </p:txBody>
      </p:sp>
    </p:spTree>
    <p:extLst>
      <p:ext uri="{BB962C8B-B14F-4D97-AF65-F5344CB8AC3E}">
        <p14:creationId xmlns:p14="http://schemas.microsoft.com/office/powerpoint/2010/main" val="416649213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273F4E-AD4B-4F62-1ACE-77A78800E47F}"/>
              </a:ext>
            </a:extLst>
          </p:cNvPr>
          <p:cNvSpPr>
            <a:spLocks noGrp="1"/>
          </p:cNvSpPr>
          <p:nvPr>
            <p:ph type="sldNum" sz="quarter" idx="12"/>
          </p:nvPr>
        </p:nvSpPr>
        <p:spPr/>
        <p:txBody>
          <a:bodyPr/>
          <a:lstStyle/>
          <a:p>
            <a:fld id="{7691CCDB-B024-8747-B233-CAD1CBC7A901}" type="slidenum">
              <a:rPr lang="en-US" smtClean="0"/>
              <a:pPr/>
              <a:t>37</a:t>
            </a:fld>
            <a:endParaRPr lang="en-US"/>
          </a:p>
        </p:txBody>
      </p:sp>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85B13BF8-F2DC-2204-1D41-17F812C0BB3C}"/>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C1A69CDC-58A8-43E1-6178-E0E48F809216}"/>
              </a:ext>
            </a:extLst>
          </p:cNvPr>
          <p:cNvSpPr>
            <a:spLocks noGrp="1"/>
          </p:cNvSpPr>
          <p:nvPr>
            <p:ph type="title"/>
          </p:nvPr>
        </p:nvSpPr>
        <p:spPr/>
        <p:txBody>
          <a:bodyPr/>
          <a:lstStyle/>
          <a:p>
            <a:r>
              <a:rPr lang="en-US" dirty="0">
                <a:latin typeface="+mj-lt"/>
              </a:rPr>
              <a:t>Digital Cookie Help Center</a:t>
            </a:r>
          </a:p>
        </p:txBody>
      </p:sp>
    </p:spTree>
    <p:extLst>
      <p:ext uri="{BB962C8B-B14F-4D97-AF65-F5344CB8AC3E}">
        <p14:creationId xmlns:p14="http://schemas.microsoft.com/office/powerpoint/2010/main" val="171004930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4B71F-528C-7E26-8932-440BD52B67F5}"/>
              </a:ext>
            </a:extLst>
          </p:cNvPr>
          <p:cNvSpPr>
            <a:spLocks noGrp="1"/>
          </p:cNvSpPr>
          <p:nvPr>
            <p:ph type="sldNum" sz="quarter" idx="12"/>
          </p:nvPr>
        </p:nvSpPr>
        <p:spPr/>
        <p:txBody>
          <a:bodyPr/>
          <a:lstStyle/>
          <a:p>
            <a:fld id="{7691CCDB-B024-8747-B233-CAD1CBC7A901}" type="slidenum">
              <a:rPr lang="en-US" smtClean="0"/>
              <a:pPr/>
              <a:t>38</a:t>
            </a:fld>
            <a:endParaRPr lang="en-US"/>
          </a:p>
        </p:txBody>
      </p:sp>
      <p:sp>
        <p:nvSpPr>
          <p:cNvPr id="3" name="Text Placeholder 2">
            <a:extLst>
              <a:ext uri="{FF2B5EF4-FFF2-40B4-BE49-F238E27FC236}">
                <a16:creationId xmlns:a16="http://schemas.microsoft.com/office/drawing/2014/main" id="{C02CBF9A-B320-4BE1-CC9A-74113423A094}"/>
              </a:ext>
            </a:extLst>
          </p:cNvPr>
          <p:cNvSpPr>
            <a:spLocks noGrp="1"/>
          </p:cNvSpPr>
          <p:nvPr>
            <p:ph type="body" sz="quarter" idx="20"/>
          </p:nvPr>
        </p:nvSpPr>
        <p:spPr/>
        <p:txBody>
          <a:bodyPr/>
          <a:lstStyle/>
          <a:p>
            <a:r>
              <a:rPr lang="en-US" dirty="0"/>
              <a:t>Digital Cookie Help Center</a:t>
            </a:r>
          </a:p>
        </p:txBody>
      </p:sp>
      <p:sp>
        <p:nvSpPr>
          <p:cNvPr id="4" name="Footer Placeholder 3">
            <a:extLst>
              <a:ext uri="{FF2B5EF4-FFF2-40B4-BE49-F238E27FC236}">
                <a16:creationId xmlns:a16="http://schemas.microsoft.com/office/drawing/2014/main" id="{FC21072C-30F6-7AF0-689F-905ED7B95E8F}"/>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7" name="TextBox 6">
            <a:extLst>
              <a:ext uri="{FF2B5EF4-FFF2-40B4-BE49-F238E27FC236}">
                <a16:creationId xmlns:a16="http://schemas.microsoft.com/office/drawing/2014/main" id="{481BEAFE-B9B6-1CBA-0AA7-872680D35311}"/>
              </a:ext>
            </a:extLst>
          </p:cNvPr>
          <p:cNvSpPr txBox="1"/>
          <p:nvPr/>
        </p:nvSpPr>
        <p:spPr>
          <a:xfrm>
            <a:off x="380999" y="257174"/>
            <a:ext cx="8104460" cy="914400"/>
          </a:xfrm>
          <a:prstGeom prst="rect">
            <a:avLst/>
          </a:prstGeom>
          <a:noFill/>
          <a:ln>
            <a:noFill/>
          </a:ln>
        </p:spPr>
        <p:txBody>
          <a:bodyPr vert="horz" wrap="none" lIns="91440" tIns="45720" rIns="91440" bIns="45720" rtlCol="0" anchor="ctr">
            <a:noAutofit/>
          </a:bodyPr>
          <a:lstStyle/>
          <a:p>
            <a:pPr algn="ctr"/>
            <a:r>
              <a:rPr lang="en-US" sz="1800" b="1" dirty="0"/>
              <a:t>Your go-to place if you need support! </a:t>
            </a:r>
          </a:p>
        </p:txBody>
      </p:sp>
      <p:pic>
        <p:nvPicPr>
          <p:cNvPr id="9" name="Picture 8">
            <a:extLst>
              <a:ext uri="{FF2B5EF4-FFF2-40B4-BE49-F238E27FC236}">
                <a16:creationId xmlns:a16="http://schemas.microsoft.com/office/drawing/2014/main" id="{B140FF74-89DA-E6C8-8FC6-4CF455FF0E18}"/>
              </a:ext>
            </a:extLst>
          </p:cNvPr>
          <p:cNvPicPr>
            <a:picLocks noChangeAspect="1"/>
          </p:cNvPicPr>
          <p:nvPr/>
        </p:nvPicPr>
        <p:blipFill>
          <a:blip r:embed="rId3"/>
          <a:stretch>
            <a:fillRect/>
          </a:stretch>
        </p:blipFill>
        <p:spPr>
          <a:xfrm>
            <a:off x="171449" y="1287661"/>
            <a:ext cx="3977353" cy="2863452"/>
          </a:xfrm>
          <a:prstGeom prst="rect">
            <a:avLst/>
          </a:prstGeom>
        </p:spPr>
      </p:pic>
      <p:sp>
        <p:nvSpPr>
          <p:cNvPr id="11" name="Arrow: Up 10">
            <a:extLst>
              <a:ext uri="{FF2B5EF4-FFF2-40B4-BE49-F238E27FC236}">
                <a16:creationId xmlns:a16="http://schemas.microsoft.com/office/drawing/2014/main" id="{F020B5D0-24B3-4B2D-E254-A7202ED1A959}"/>
              </a:ext>
            </a:extLst>
          </p:cNvPr>
          <p:cNvSpPr/>
          <p:nvPr/>
        </p:nvSpPr>
        <p:spPr>
          <a:xfrm>
            <a:off x="2057400" y="4056782"/>
            <a:ext cx="367371" cy="72221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C4A96956-9C0B-F065-E0EB-787A88C0D536}"/>
              </a:ext>
            </a:extLst>
          </p:cNvPr>
          <p:cNvSpPr/>
          <p:nvPr/>
        </p:nvSpPr>
        <p:spPr>
          <a:xfrm>
            <a:off x="2720548" y="2875705"/>
            <a:ext cx="904875" cy="4095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99DFA2-FBFF-8955-A7AA-9C656552BBA6}"/>
              </a:ext>
            </a:extLst>
          </p:cNvPr>
          <p:cNvPicPr>
            <a:picLocks noChangeAspect="1"/>
          </p:cNvPicPr>
          <p:nvPr/>
        </p:nvPicPr>
        <p:blipFill>
          <a:blip r:embed="rId4"/>
          <a:stretch>
            <a:fillRect/>
          </a:stretch>
        </p:blipFill>
        <p:spPr>
          <a:xfrm>
            <a:off x="4433229" y="1946422"/>
            <a:ext cx="4486359" cy="1858566"/>
          </a:xfrm>
          <a:prstGeom prst="rect">
            <a:avLst/>
          </a:prstGeom>
        </p:spPr>
      </p:pic>
      <p:sp>
        <p:nvSpPr>
          <p:cNvPr id="15" name="Oval 14">
            <a:extLst>
              <a:ext uri="{FF2B5EF4-FFF2-40B4-BE49-F238E27FC236}">
                <a16:creationId xmlns:a16="http://schemas.microsoft.com/office/drawing/2014/main" id="{4B61EE56-A962-982E-18A4-8B40DA7B172A}"/>
              </a:ext>
            </a:extLst>
          </p:cNvPr>
          <p:cNvSpPr/>
          <p:nvPr/>
        </p:nvSpPr>
        <p:spPr>
          <a:xfrm>
            <a:off x="7871838" y="1907727"/>
            <a:ext cx="1047750" cy="5405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3838CB-7136-A02C-3405-D2D7ABCBE645}"/>
              </a:ext>
            </a:extLst>
          </p:cNvPr>
          <p:cNvSpPr/>
          <p:nvPr/>
        </p:nvSpPr>
        <p:spPr>
          <a:xfrm>
            <a:off x="7871838" y="3303139"/>
            <a:ext cx="1047750" cy="5405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6623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2B787-AF73-E0AC-0078-0DB6A5B3302A}"/>
              </a:ext>
            </a:extLst>
          </p:cNvPr>
          <p:cNvSpPr>
            <a:spLocks noGrp="1"/>
          </p:cNvSpPr>
          <p:nvPr>
            <p:ph type="sldNum" sz="quarter" idx="12"/>
          </p:nvPr>
        </p:nvSpPr>
        <p:spPr/>
        <p:txBody>
          <a:bodyPr/>
          <a:lstStyle/>
          <a:p>
            <a:fld id="{7691CCDB-B024-8747-B233-CAD1CBC7A901}" type="slidenum">
              <a:rPr lang="en-US" smtClean="0"/>
              <a:pPr/>
              <a:t>39</a:t>
            </a:fld>
            <a:endParaRPr lang="en-US"/>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20"/>
          </p:nvPr>
        </p:nvSpPr>
        <p:spPr/>
        <p:txBody>
          <a:bodyPr/>
          <a:lstStyle/>
          <a:p>
            <a:r>
              <a:rPr lang="en-US" dirty="0"/>
              <a:t>Digital Cookie Help Center</a:t>
            </a:r>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pic>
        <p:nvPicPr>
          <p:cNvPr id="5" name="Picture 4">
            <a:extLst>
              <a:ext uri="{FF2B5EF4-FFF2-40B4-BE49-F238E27FC236}">
                <a16:creationId xmlns:a16="http://schemas.microsoft.com/office/drawing/2014/main" id="{BD78D9DC-DE85-1D73-336D-AEFB837CF4A4}"/>
              </a:ext>
            </a:extLst>
          </p:cNvPr>
          <p:cNvPicPr>
            <a:picLocks noChangeAspect="1"/>
          </p:cNvPicPr>
          <p:nvPr/>
        </p:nvPicPr>
        <p:blipFill>
          <a:blip r:embed="rId3"/>
          <a:stretch>
            <a:fillRect/>
          </a:stretch>
        </p:blipFill>
        <p:spPr>
          <a:xfrm>
            <a:off x="280191" y="1646380"/>
            <a:ext cx="4114800" cy="2884859"/>
          </a:xfrm>
          <a:prstGeom prst="rect">
            <a:avLst/>
          </a:prstGeom>
          <a:ln>
            <a:solidFill>
              <a:schemeClr val="tx1"/>
            </a:solidFill>
          </a:ln>
        </p:spPr>
      </p:pic>
      <p:pic>
        <p:nvPicPr>
          <p:cNvPr id="8" name="Picture 7">
            <a:extLst>
              <a:ext uri="{FF2B5EF4-FFF2-40B4-BE49-F238E27FC236}">
                <a16:creationId xmlns:a16="http://schemas.microsoft.com/office/drawing/2014/main" id="{93D70FFC-5D3E-0F6A-ABAF-269EC5D42F3E}"/>
              </a:ext>
            </a:extLst>
          </p:cNvPr>
          <p:cNvPicPr>
            <a:picLocks noChangeAspect="1"/>
          </p:cNvPicPr>
          <p:nvPr/>
        </p:nvPicPr>
        <p:blipFill>
          <a:blip r:embed="rId4"/>
          <a:stretch>
            <a:fillRect/>
          </a:stretch>
        </p:blipFill>
        <p:spPr>
          <a:xfrm>
            <a:off x="4791073" y="257174"/>
            <a:ext cx="4114800" cy="3124430"/>
          </a:xfrm>
          <a:prstGeom prst="rect">
            <a:avLst/>
          </a:prstGeom>
          <a:ln>
            <a:solidFill>
              <a:schemeClr val="tx1"/>
            </a:solidFill>
          </a:ln>
        </p:spPr>
      </p:pic>
      <p:sp>
        <p:nvSpPr>
          <p:cNvPr id="9" name="TextBox 8">
            <a:extLst>
              <a:ext uri="{FF2B5EF4-FFF2-40B4-BE49-F238E27FC236}">
                <a16:creationId xmlns:a16="http://schemas.microsoft.com/office/drawing/2014/main" id="{14643110-E968-E287-F663-D569DF3EE07D}"/>
              </a:ext>
            </a:extLst>
          </p:cNvPr>
          <p:cNvSpPr txBox="1"/>
          <p:nvPr/>
        </p:nvSpPr>
        <p:spPr>
          <a:xfrm>
            <a:off x="238127" y="731980"/>
            <a:ext cx="4156864" cy="914400"/>
          </a:xfrm>
          <a:prstGeom prst="rect">
            <a:avLst/>
          </a:prstGeom>
          <a:noFill/>
          <a:ln>
            <a:noFill/>
          </a:ln>
        </p:spPr>
        <p:txBody>
          <a:bodyPr vert="horz" wrap="square" lIns="91440" tIns="45720" rIns="91440" bIns="45720" rtlCol="0" anchor="ctr">
            <a:noAutofit/>
          </a:bodyPr>
          <a:lstStyle/>
          <a:p>
            <a:pPr algn="ctr"/>
            <a:r>
              <a:rPr lang="en-US" sz="1600" dirty="0"/>
              <a:t>Select which role and category you need support on.</a:t>
            </a:r>
          </a:p>
        </p:txBody>
      </p:sp>
      <p:sp>
        <p:nvSpPr>
          <p:cNvPr id="10" name="TextBox 9">
            <a:extLst>
              <a:ext uri="{FF2B5EF4-FFF2-40B4-BE49-F238E27FC236}">
                <a16:creationId xmlns:a16="http://schemas.microsoft.com/office/drawing/2014/main" id="{9E17ED91-48E6-38D3-DAB8-6A96026D7328}"/>
              </a:ext>
            </a:extLst>
          </p:cNvPr>
          <p:cNvSpPr txBox="1"/>
          <p:nvPr/>
        </p:nvSpPr>
        <p:spPr>
          <a:xfrm>
            <a:off x="4791073" y="3388726"/>
            <a:ext cx="4156864" cy="914400"/>
          </a:xfrm>
          <a:prstGeom prst="rect">
            <a:avLst/>
          </a:prstGeom>
          <a:noFill/>
          <a:ln>
            <a:noFill/>
          </a:ln>
        </p:spPr>
        <p:txBody>
          <a:bodyPr vert="horz" wrap="square" lIns="91440" tIns="45720" rIns="91440" bIns="45720" rtlCol="0" anchor="ctr">
            <a:noAutofit/>
          </a:bodyPr>
          <a:lstStyle/>
          <a:p>
            <a:pPr algn="ctr"/>
            <a:r>
              <a:rPr lang="en-US" sz="1600" dirty="0"/>
              <a:t>Inside, each category will have detailed instructions, links to tip sheets, or even video tutorials to help you. </a:t>
            </a:r>
          </a:p>
        </p:txBody>
      </p:sp>
    </p:spTree>
    <p:extLst>
      <p:ext uri="{BB962C8B-B14F-4D97-AF65-F5344CB8AC3E}">
        <p14:creationId xmlns:p14="http://schemas.microsoft.com/office/powerpoint/2010/main" val="283483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4</a:t>
            </a:fld>
            <a:endParaRPr lang="en-US" dirty="0"/>
          </a:p>
        </p:txBody>
      </p:sp>
      <p:sp>
        <p:nvSpPr>
          <p:cNvPr id="4" name="Title 3"/>
          <p:cNvSpPr>
            <a:spLocks noGrp="1"/>
          </p:cNvSpPr>
          <p:nvPr>
            <p:ph type="title" idx="4294967295"/>
          </p:nvPr>
        </p:nvSpPr>
        <p:spPr>
          <a:xfrm>
            <a:off x="0" y="82550"/>
            <a:ext cx="8245475" cy="715963"/>
          </a:xfrm>
        </p:spPr>
        <p:txBody>
          <a:bodyPr/>
          <a:lstStyle/>
          <a:p>
            <a:r>
              <a:rPr lang="en-US" sz="1800" b="1" dirty="0"/>
              <a:t>Step 1-Register</a:t>
            </a:r>
          </a:p>
        </p:txBody>
      </p:sp>
      <p:sp>
        <p:nvSpPr>
          <p:cNvPr id="3" name="TextBox 2"/>
          <p:cNvSpPr txBox="1"/>
          <p:nvPr/>
        </p:nvSpPr>
        <p:spPr>
          <a:xfrm>
            <a:off x="5516034" y="22816"/>
            <a:ext cx="3539509" cy="584775"/>
          </a:xfrm>
          <a:prstGeom prst="rect">
            <a:avLst/>
          </a:prstGeom>
          <a:noFill/>
        </p:spPr>
        <p:txBody>
          <a:bodyPr wrap="square" rtlCol="0">
            <a:spAutoFit/>
          </a:bodyPr>
          <a:lstStyle/>
          <a:p>
            <a:r>
              <a:rPr lang="en-US" sz="1600" dirty="0">
                <a:solidFill>
                  <a:srgbClr val="FF0000"/>
                </a:solidFill>
              </a:rPr>
              <a:t>DATE</a:t>
            </a:r>
            <a:r>
              <a:rPr lang="en-US" sz="1600" dirty="0"/>
              <a:t>-Volunteer Registration email</a:t>
            </a:r>
          </a:p>
          <a:p>
            <a:r>
              <a:rPr lang="en-US" sz="1600" dirty="0">
                <a:solidFill>
                  <a:srgbClr val="FF0000"/>
                </a:solidFill>
              </a:rPr>
              <a:t>DATE-</a:t>
            </a:r>
            <a:r>
              <a:rPr lang="en-US" sz="1600" dirty="0"/>
              <a:t>Parent Registration email</a:t>
            </a:r>
          </a:p>
        </p:txBody>
      </p:sp>
      <p:cxnSp>
        <p:nvCxnSpPr>
          <p:cNvPr id="9" name="Straight Connector 8"/>
          <p:cNvCxnSpPr/>
          <p:nvPr/>
        </p:nvCxnSpPr>
        <p:spPr>
          <a:xfrm>
            <a:off x="5098963" y="1144270"/>
            <a:ext cx="30480" cy="391668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296395" y="878300"/>
            <a:ext cx="3759148" cy="338554"/>
          </a:xfrm>
          <a:prstGeom prst="rect">
            <a:avLst/>
          </a:prstGeom>
          <a:noFill/>
        </p:spPr>
        <p:txBody>
          <a:bodyPr wrap="square" rtlCol="0">
            <a:spAutoFit/>
          </a:bodyPr>
          <a:lstStyle/>
          <a:p>
            <a:pPr algn="ctr"/>
            <a:r>
              <a:rPr lang="en-US" sz="1600" dirty="0"/>
              <a:t>Create Password/Login with password</a:t>
            </a:r>
          </a:p>
        </p:txBody>
      </p:sp>
      <p:sp>
        <p:nvSpPr>
          <p:cNvPr id="25" name="Rectangle 24"/>
          <p:cNvSpPr/>
          <p:nvPr/>
        </p:nvSpPr>
        <p:spPr>
          <a:xfrm>
            <a:off x="-30409" y="560659"/>
            <a:ext cx="5201085" cy="984885"/>
          </a:xfrm>
          <a:prstGeom prst="rect">
            <a:avLst/>
          </a:prstGeom>
        </p:spPr>
        <p:txBody>
          <a:bodyPr wrap="square">
            <a:spAutoFit/>
          </a:bodyPr>
          <a:lstStyle/>
          <a:p>
            <a:r>
              <a:rPr lang="en-US" sz="1400" b="1" dirty="0">
                <a:ea typeface="MS Mincho" panose="02020609040205080304" pitchFamily="49" charset="-128"/>
                <a:cs typeface="Times New Roman" panose="02020603050405020304" pitchFamily="18" charset="0"/>
              </a:rPr>
              <a:t>Sender: </a:t>
            </a:r>
            <a:r>
              <a:rPr lang="en-US" sz="1400" dirty="0">
                <a:ea typeface="MS Mincho" panose="02020609040205080304" pitchFamily="49" charset="-128"/>
                <a:cs typeface="Times New Roman" panose="02020603050405020304" pitchFamily="18" charset="0"/>
              </a:rPr>
              <a:t>“Girl Scout Cookies” email@email.girlscouts.org</a:t>
            </a:r>
          </a:p>
          <a:p>
            <a:br>
              <a:rPr lang="en-US" sz="1400" dirty="0">
                <a:ea typeface="MS Mincho" panose="02020609040205080304" pitchFamily="49" charset="-128"/>
                <a:cs typeface="Times New Roman" panose="02020603050405020304" pitchFamily="18" charset="0"/>
              </a:rPr>
            </a:br>
            <a:r>
              <a:rPr lang="en-US" sz="1400" b="1" dirty="0">
                <a:ea typeface="MS Mincho" panose="02020609040205080304" pitchFamily="49" charset="-128"/>
                <a:cs typeface="Times New Roman" panose="02020603050405020304" pitchFamily="18" charset="0"/>
              </a:rPr>
              <a:t>Subject: </a:t>
            </a:r>
            <a:r>
              <a:rPr lang="en-US" sz="1400" dirty="0">
                <a:ea typeface="MS Mincho" panose="02020609040205080304" pitchFamily="49" charset="-128"/>
                <a:cs typeface="Times New Roman" panose="02020603050405020304" pitchFamily="18" charset="0"/>
              </a:rPr>
              <a:t> It’s time to register your Girl Scout for Digital Cookie!</a:t>
            </a:r>
            <a:br>
              <a:rPr lang="en-US" sz="1600" dirty="0">
                <a:latin typeface="Calibri" panose="020F0502020204030204" pitchFamily="34" charset="0"/>
                <a:ea typeface="MS Mincho" panose="02020609040205080304" pitchFamily="49" charset="-128"/>
                <a:cs typeface="Times New Roman" panose="02020603050405020304" pitchFamily="18" charset="0"/>
              </a:rPr>
            </a:br>
            <a:endParaRPr lang="en-US" sz="1600" dirty="0">
              <a:latin typeface="Calibri" panose="020F0502020204030204" pitchFamily="34" charset="0"/>
            </a:endParaRPr>
          </a:p>
        </p:txBody>
      </p:sp>
      <p:sp>
        <p:nvSpPr>
          <p:cNvPr id="29" name="Rectangle 28">
            <a:extLst>
              <a:ext uri="{FF2B5EF4-FFF2-40B4-BE49-F238E27FC236}">
                <a16:creationId xmlns:a16="http://schemas.microsoft.com/office/drawing/2014/main" id="{13C8CAC2-9C06-C9A3-B141-DCA4C9A7B590}"/>
              </a:ext>
            </a:extLst>
          </p:cNvPr>
          <p:cNvSpPr/>
          <p:nvPr/>
        </p:nvSpPr>
        <p:spPr>
          <a:xfrm>
            <a:off x="2854866" y="1845276"/>
            <a:ext cx="543187" cy="1021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Graphical user interface, text&#10;&#10;Description automatically generated">
            <a:extLst>
              <a:ext uri="{FF2B5EF4-FFF2-40B4-BE49-F238E27FC236}">
                <a16:creationId xmlns:a16="http://schemas.microsoft.com/office/drawing/2014/main" id="{EFCED4A7-6A79-4F19-CF5F-AF825E32D21F}"/>
              </a:ext>
            </a:extLst>
          </p:cNvPr>
          <p:cNvPicPr>
            <a:picLocks noChangeAspect="1"/>
          </p:cNvPicPr>
          <p:nvPr/>
        </p:nvPicPr>
        <p:blipFill rotWithShape="1">
          <a:blip r:embed="rId3"/>
          <a:srcRect t="2454" b="3072"/>
          <a:stretch/>
        </p:blipFill>
        <p:spPr bwMode="auto">
          <a:xfrm>
            <a:off x="636262" y="1456118"/>
            <a:ext cx="2416175" cy="3495040"/>
          </a:xfrm>
          <a:prstGeom prst="rect">
            <a:avLst/>
          </a:prstGeom>
          <a:ln>
            <a:noFill/>
          </a:ln>
          <a:extLst>
            <a:ext uri="{53640926-AAD7-44D8-BBD7-CCE9431645EC}">
              <a14:shadowObscured xmlns:a14="http://schemas.microsoft.com/office/drawing/2010/main"/>
            </a:ext>
          </a:extLst>
        </p:spPr>
      </p:pic>
      <p:sp>
        <p:nvSpPr>
          <p:cNvPr id="32" name="Arrow: Down 31">
            <a:extLst>
              <a:ext uri="{FF2B5EF4-FFF2-40B4-BE49-F238E27FC236}">
                <a16:creationId xmlns:a16="http://schemas.microsoft.com/office/drawing/2014/main" id="{5D93CBB9-47D5-7B32-DECB-B62CAF1EE5CF}"/>
              </a:ext>
            </a:extLst>
          </p:cNvPr>
          <p:cNvSpPr/>
          <p:nvPr/>
        </p:nvSpPr>
        <p:spPr>
          <a:xfrm rot="5400000">
            <a:off x="1720650" y="3934840"/>
            <a:ext cx="202565" cy="67500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Rectangle 32">
            <a:extLst>
              <a:ext uri="{FF2B5EF4-FFF2-40B4-BE49-F238E27FC236}">
                <a16:creationId xmlns:a16="http://schemas.microsoft.com/office/drawing/2014/main" id="{4F472F86-5820-E918-A7C0-20ADC21F543F}"/>
              </a:ext>
            </a:extLst>
          </p:cNvPr>
          <p:cNvSpPr/>
          <p:nvPr/>
        </p:nvSpPr>
        <p:spPr>
          <a:xfrm>
            <a:off x="1946224" y="4094587"/>
            <a:ext cx="1648954" cy="34739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Click: “Register Now”</a:t>
            </a:r>
            <a:endParaRPr lang="en-US" sz="1800" dirty="0">
              <a:effectLst/>
              <a:latin typeface="+mj-lt"/>
              <a:ea typeface="MS Mincho" panose="02020609040205080304" pitchFamily="49" charset="-128"/>
              <a:cs typeface="Times New Roman" panose="02020603050405020304" pitchFamily="18" charset="0"/>
            </a:endParaRPr>
          </a:p>
        </p:txBody>
      </p:sp>
      <p:pic>
        <p:nvPicPr>
          <p:cNvPr id="39" name="Picture 38" descr="A screenshot of a login form&#10;&#10;Description automatically generated with medium confidence">
            <a:extLst>
              <a:ext uri="{FF2B5EF4-FFF2-40B4-BE49-F238E27FC236}">
                <a16:creationId xmlns:a16="http://schemas.microsoft.com/office/drawing/2014/main" id="{B13CE5FD-E3D2-6E0B-2CE6-D1EAC45882FD}"/>
              </a:ext>
            </a:extLst>
          </p:cNvPr>
          <p:cNvPicPr>
            <a:picLocks noChangeAspect="1"/>
          </p:cNvPicPr>
          <p:nvPr/>
        </p:nvPicPr>
        <p:blipFill rotWithShape="1">
          <a:blip r:embed="rId4"/>
          <a:srcRect t="7490" b="4399"/>
          <a:stretch/>
        </p:blipFill>
        <p:spPr bwMode="auto">
          <a:xfrm>
            <a:off x="6055145" y="1370708"/>
            <a:ext cx="2226310" cy="1496060"/>
          </a:xfrm>
          <a:prstGeom prst="rect">
            <a:avLst/>
          </a:prstGeom>
          <a:ln>
            <a:solidFill>
              <a:schemeClr val="tx1"/>
            </a:solidFill>
          </a:ln>
          <a:extLst>
            <a:ext uri="{53640926-AAD7-44D8-BBD7-CCE9431645EC}">
              <a14:shadowObscured xmlns:a14="http://schemas.microsoft.com/office/drawing/2010/main"/>
            </a:ext>
          </a:extLst>
        </p:spPr>
      </p:pic>
      <p:pic>
        <p:nvPicPr>
          <p:cNvPr id="40" name="Picture 39" descr="A screenshot of a login screen&#10;&#10;Description automatically generated with medium confidence">
            <a:extLst>
              <a:ext uri="{FF2B5EF4-FFF2-40B4-BE49-F238E27FC236}">
                <a16:creationId xmlns:a16="http://schemas.microsoft.com/office/drawing/2014/main" id="{A32F6445-DE6C-B369-B972-5FA963AC0C3B}"/>
              </a:ext>
            </a:extLst>
          </p:cNvPr>
          <p:cNvPicPr>
            <a:picLocks noChangeAspect="1"/>
          </p:cNvPicPr>
          <p:nvPr/>
        </p:nvPicPr>
        <p:blipFill>
          <a:blip r:embed="rId5"/>
          <a:stretch>
            <a:fillRect/>
          </a:stretch>
        </p:blipFill>
        <p:spPr>
          <a:xfrm>
            <a:off x="5880202" y="3191442"/>
            <a:ext cx="2576195" cy="1610360"/>
          </a:xfrm>
          <a:prstGeom prst="rect">
            <a:avLst/>
          </a:prstGeom>
        </p:spPr>
      </p:pic>
    </p:spTree>
    <p:extLst>
      <p:ext uri="{BB962C8B-B14F-4D97-AF65-F5344CB8AC3E}">
        <p14:creationId xmlns:p14="http://schemas.microsoft.com/office/powerpoint/2010/main" val="33345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2B787-AF73-E0AC-0078-0DB6A5B3302A}"/>
              </a:ext>
            </a:extLst>
          </p:cNvPr>
          <p:cNvSpPr>
            <a:spLocks noGrp="1"/>
          </p:cNvSpPr>
          <p:nvPr>
            <p:ph type="sldNum" sz="quarter" idx="12"/>
          </p:nvPr>
        </p:nvSpPr>
        <p:spPr/>
        <p:txBody>
          <a:bodyPr/>
          <a:lstStyle/>
          <a:p>
            <a:fld id="{7691CCDB-B024-8747-B233-CAD1CBC7A901}" type="slidenum">
              <a:rPr lang="en-US" smtClean="0"/>
              <a:pPr/>
              <a:t>40</a:t>
            </a:fld>
            <a:endParaRPr lang="en-US"/>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20"/>
          </p:nvPr>
        </p:nvSpPr>
        <p:spPr/>
        <p:txBody>
          <a:bodyPr/>
          <a:lstStyle/>
          <a:p>
            <a:r>
              <a:rPr lang="en-US" dirty="0"/>
              <a:t>Digital Cookie Help Center</a:t>
            </a:r>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9" name="TextBox 8">
            <a:extLst>
              <a:ext uri="{FF2B5EF4-FFF2-40B4-BE49-F238E27FC236}">
                <a16:creationId xmlns:a16="http://schemas.microsoft.com/office/drawing/2014/main" id="{14643110-E968-E287-F663-D569DF3EE07D}"/>
              </a:ext>
            </a:extLst>
          </p:cNvPr>
          <p:cNvSpPr txBox="1"/>
          <p:nvPr/>
        </p:nvSpPr>
        <p:spPr>
          <a:xfrm>
            <a:off x="238127" y="474805"/>
            <a:ext cx="3655330" cy="858696"/>
          </a:xfrm>
          <a:prstGeom prst="rect">
            <a:avLst/>
          </a:prstGeom>
          <a:noFill/>
          <a:ln>
            <a:noFill/>
          </a:ln>
        </p:spPr>
        <p:txBody>
          <a:bodyPr vert="horz" wrap="square" lIns="91440" tIns="45720" rIns="91440" bIns="45720" rtlCol="0" anchor="ctr">
            <a:noAutofit/>
          </a:bodyPr>
          <a:lstStyle/>
          <a:p>
            <a:pPr algn="ctr"/>
            <a:r>
              <a:rPr lang="en-US" sz="1600" dirty="0"/>
              <a:t>After looking, still can’t find what you need? Contact customer support. </a:t>
            </a:r>
          </a:p>
        </p:txBody>
      </p:sp>
      <p:pic>
        <p:nvPicPr>
          <p:cNvPr id="6" name="Picture 5">
            <a:extLst>
              <a:ext uri="{FF2B5EF4-FFF2-40B4-BE49-F238E27FC236}">
                <a16:creationId xmlns:a16="http://schemas.microsoft.com/office/drawing/2014/main" id="{0A7A772B-F1C3-1225-16D1-B9BB3AD394BA}"/>
              </a:ext>
            </a:extLst>
          </p:cNvPr>
          <p:cNvPicPr>
            <a:picLocks noChangeAspect="1"/>
          </p:cNvPicPr>
          <p:nvPr/>
        </p:nvPicPr>
        <p:blipFill>
          <a:blip r:embed="rId3"/>
          <a:stretch>
            <a:fillRect/>
          </a:stretch>
        </p:blipFill>
        <p:spPr>
          <a:xfrm>
            <a:off x="147239" y="1416849"/>
            <a:ext cx="3835951" cy="2689360"/>
          </a:xfrm>
          <a:prstGeom prst="rect">
            <a:avLst/>
          </a:prstGeom>
          <a:ln>
            <a:solidFill>
              <a:schemeClr val="tx1"/>
            </a:solidFill>
          </a:ln>
        </p:spPr>
      </p:pic>
      <p:pic>
        <p:nvPicPr>
          <p:cNvPr id="11" name="Picture 10">
            <a:extLst>
              <a:ext uri="{FF2B5EF4-FFF2-40B4-BE49-F238E27FC236}">
                <a16:creationId xmlns:a16="http://schemas.microsoft.com/office/drawing/2014/main" id="{E96D3401-BEF6-6743-A56B-7C3116300371}"/>
              </a:ext>
            </a:extLst>
          </p:cNvPr>
          <p:cNvPicPr>
            <a:picLocks noChangeAspect="1"/>
          </p:cNvPicPr>
          <p:nvPr/>
        </p:nvPicPr>
        <p:blipFill>
          <a:blip r:embed="rId4"/>
          <a:stretch>
            <a:fillRect/>
          </a:stretch>
        </p:blipFill>
        <p:spPr>
          <a:xfrm>
            <a:off x="4219233" y="335028"/>
            <a:ext cx="4720951" cy="2689360"/>
          </a:xfrm>
          <a:prstGeom prst="rect">
            <a:avLst/>
          </a:prstGeom>
          <a:ln>
            <a:solidFill>
              <a:schemeClr val="tx1"/>
            </a:solidFill>
          </a:ln>
        </p:spPr>
      </p:pic>
      <p:sp>
        <p:nvSpPr>
          <p:cNvPr id="12" name="Arrow: Up 11">
            <a:extLst>
              <a:ext uri="{FF2B5EF4-FFF2-40B4-BE49-F238E27FC236}">
                <a16:creationId xmlns:a16="http://schemas.microsoft.com/office/drawing/2014/main" id="{A2FCC1B2-9C81-7E88-DB7A-7887072FC695}"/>
              </a:ext>
            </a:extLst>
          </p:cNvPr>
          <p:cNvSpPr/>
          <p:nvPr/>
        </p:nvSpPr>
        <p:spPr>
          <a:xfrm>
            <a:off x="1971675" y="3867273"/>
            <a:ext cx="367371" cy="72221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BE7EC08-911F-27B8-F499-FB36C97AD043}"/>
              </a:ext>
            </a:extLst>
          </p:cNvPr>
          <p:cNvSpPr txBox="1"/>
          <p:nvPr/>
        </p:nvSpPr>
        <p:spPr>
          <a:xfrm>
            <a:off x="4163481" y="3102242"/>
            <a:ext cx="4923013" cy="1873117"/>
          </a:xfrm>
          <a:prstGeom prst="rect">
            <a:avLst/>
          </a:prstGeom>
          <a:noFill/>
          <a:ln>
            <a:noFill/>
          </a:ln>
        </p:spPr>
        <p:txBody>
          <a:bodyPr vert="horz" wrap="square" lIns="91440" tIns="45720" rIns="91440" bIns="45720" rtlCol="0" anchor="ctr">
            <a:noAutofit/>
          </a:bodyPr>
          <a:lstStyle/>
          <a:p>
            <a:pPr algn="l"/>
            <a:r>
              <a:rPr lang="en-US" sz="1600" dirty="0"/>
              <a:t>Click the topic you need help with and complete the form for more assistance. </a:t>
            </a:r>
          </a:p>
          <a:p>
            <a:pPr algn="l"/>
            <a:endParaRPr lang="en-US" sz="1600" dirty="0"/>
          </a:p>
          <a:p>
            <a:pPr algn="l"/>
            <a:r>
              <a:rPr lang="en-US" sz="1600" dirty="0"/>
              <a:t>Or click the Live Chat button to chat with a Digital Cookie support agent during business hours. </a:t>
            </a:r>
          </a:p>
        </p:txBody>
      </p:sp>
    </p:spTree>
    <p:extLst>
      <p:ext uri="{BB962C8B-B14F-4D97-AF65-F5344CB8AC3E}">
        <p14:creationId xmlns:p14="http://schemas.microsoft.com/office/powerpoint/2010/main" val="58685207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D183AF-AB5F-394B-BE67-75C8D870D5E0}"/>
              </a:ext>
            </a:extLst>
          </p:cNvPr>
          <p:cNvSpPr>
            <a:spLocks noGrp="1"/>
          </p:cNvSpPr>
          <p:nvPr>
            <p:ph type="sldNum" sz="quarter" idx="12"/>
          </p:nvPr>
        </p:nvSpPr>
        <p:spPr/>
        <p:txBody>
          <a:bodyPr/>
          <a:lstStyle/>
          <a:p>
            <a:fld id="{7691CCDB-B024-8747-B233-CAD1CBC7A901}" type="slidenum">
              <a:rPr lang="en-US" smtClean="0"/>
              <a:pPr/>
              <a:t>41</a:t>
            </a:fld>
            <a:endParaRPr lang="en-US"/>
          </a:p>
        </p:txBody>
      </p:sp>
      <p:sp>
        <p:nvSpPr>
          <p:cNvPr id="3" name="Footer Placeholder 2">
            <a:extLst>
              <a:ext uri="{FF2B5EF4-FFF2-40B4-BE49-F238E27FC236}">
                <a16:creationId xmlns:a16="http://schemas.microsoft.com/office/drawing/2014/main" id="{584CC0E7-671B-D64F-9AC9-1C91267901F9}"/>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5BAAE904-4010-BE42-9E88-AAB39A10EA53}"/>
              </a:ext>
            </a:extLst>
          </p:cNvPr>
          <p:cNvSpPr>
            <a:spLocks noGrp="1"/>
          </p:cNvSpPr>
          <p:nvPr>
            <p:ph type="body" sz="quarter" idx="15"/>
          </p:nvPr>
        </p:nvSpPr>
        <p:spPr/>
        <p:txBody>
          <a:bodyPr/>
          <a:lstStyle/>
          <a:p>
            <a:r>
              <a:rPr lang="en-US" dirty="0">
                <a:latin typeface="+mn-lt"/>
              </a:rPr>
              <a:t>Presenter Name:</a:t>
            </a:r>
          </a:p>
          <a:p>
            <a:r>
              <a:rPr lang="en-US" dirty="0">
                <a:latin typeface="+mn-lt"/>
              </a:rPr>
              <a:t>Presenter Title:</a:t>
            </a:r>
          </a:p>
          <a:p>
            <a:r>
              <a:rPr lang="en-US" dirty="0">
                <a:latin typeface="+mn-lt"/>
              </a:rPr>
              <a:t>Contact Info:</a:t>
            </a:r>
          </a:p>
        </p:txBody>
      </p:sp>
      <p:sp>
        <p:nvSpPr>
          <p:cNvPr id="5" name="Title 4">
            <a:extLst>
              <a:ext uri="{FF2B5EF4-FFF2-40B4-BE49-F238E27FC236}">
                <a16:creationId xmlns:a16="http://schemas.microsoft.com/office/drawing/2014/main" id="{2A771C13-C625-564D-84EC-B6C0C79B0F8D}"/>
              </a:ext>
            </a:extLst>
          </p:cNvPr>
          <p:cNvSpPr>
            <a:spLocks noGrp="1"/>
          </p:cNvSpPr>
          <p:nvPr>
            <p:ph type="title"/>
          </p:nvPr>
        </p:nvSpPr>
        <p:spPr/>
        <p:txBody>
          <a:bodyPr/>
          <a:lstStyle/>
          <a:p>
            <a:r>
              <a:rPr lang="en-US" dirty="0">
                <a:latin typeface="+mn-lt"/>
              </a:rPr>
              <a:t>Thank You</a:t>
            </a:r>
          </a:p>
        </p:txBody>
      </p:sp>
    </p:spTree>
    <p:extLst>
      <p:ext uri="{BB962C8B-B14F-4D97-AF65-F5344CB8AC3E}">
        <p14:creationId xmlns:p14="http://schemas.microsoft.com/office/powerpoint/2010/main" val="2322771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231D93-255F-EDA4-C5CD-35BC970EA718}"/>
              </a:ext>
            </a:extLst>
          </p:cNvPr>
          <p:cNvSpPr>
            <a:spLocks noGrp="1"/>
          </p:cNvSpPr>
          <p:nvPr>
            <p:ph type="sldNum" sz="quarter" idx="12"/>
          </p:nvPr>
        </p:nvSpPr>
        <p:spPr/>
        <p:txBody>
          <a:bodyPr/>
          <a:lstStyle/>
          <a:p>
            <a:fld id="{7691CCDB-B024-8747-B233-CAD1CBC7A901}" type="slidenum">
              <a:rPr lang="en-US" smtClean="0"/>
              <a:pPr/>
              <a:t>42</a:t>
            </a:fld>
            <a:endParaRPr lang="en-US"/>
          </a:p>
        </p:txBody>
      </p:sp>
      <p:sp>
        <p:nvSpPr>
          <p:cNvPr id="3" name="Footer Placeholder 2">
            <a:extLst>
              <a:ext uri="{FF2B5EF4-FFF2-40B4-BE49-F238E27FC236}">
                <a16:creationId xmlns:a16="http://schemas.microsoft.com/office/drawing/2014/main" id="{008D5A14-77DE-3510-4BE8-0D2CFD9C4AB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3A11932F-45ED-5F2A-D8A8-95DAE3E58EAD}"/>
              </a:ext>
            </a:extLst>
          </p:cNvPr>
          <p:cNvSpPr>
            <a:spLocks noGrp="1"/>
          </p:cNvSpPr>
          <p:nvPr>
            <p:ph type="body" sz="quarter" idx="20"/>
          </p:nvPr>
        </p:nvSpPr>
        <p:spPr/>
        <p:txBody>
          <a:bodyPr/>
          <a:lstStyle/>
          <a:p>
            <a:endParaRPr lang="en-US"/>
          </a:p>
        </p:txBody>
      </p:sp>
      <p:sp>
        <p:nvSpPr>
          <p:cNvPr id="5" name="Title 4">
            <a:extLst>
              <a:ext uri="{FF2B5EF4-FFF2-40B4-BE49-F238E27FC236}">
                <a16:creationId xmlns:a16="http://schemas.microsoft.com/office/drawing/2014/main" id="{35BEC03E-9826-DF83-6E5E-CADD5890B226}"/>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210707458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43</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6D5F3A0C-CD58-0F0C-CB58-6BB484901A61}"/>
              </a:ext>
            </a:extLst>
          </p:cNvPr>
          <p:cNvSpPr>
            <a:spLocks noGrp="1"/>
          </p:cNvSpPr>
          <p:nvPr>
            <p:ph type="body" sz="quarter" idx="15"/>
          </p:nvPr>
        </p:nvSpPr>
        <p:spPr/>
        <p:txBody>
          <a:bodyPr/>
          <a:lstStyle/>
          <a:p>
            <a:endParaRPr lang="en-US"/>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Mobile App</a:t>
            </a:r>
          </a:p>
        </p:txBody>
      </p:sp>
    </p:spTree>
    <p:extLst>
      <p:ext uri="{BB962C8B-B14F-4D97-AF65-F5344CB8AC3E}">
        <p14:creationId xmlns:p14="http://schemas.microsoft.com/office/powerpoint/2010/main" val="423038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44</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dirty="0">
                <a:latin typeface="+mn-lt"/>
              </a:rPr>
              <a:t>Mobile App-Making a Sale</a:t>
            </a:r>
          </a:p>
        </p:txBody>
      </p:sp>
      <p:sp>
        <p:nvSpPr>
          <p:cNvPr id="10" name="Chevron 9"/>
          <p:cNvSpPr/>
          <p:nvPr/>
        </p:nvSpPr>
        <p:spPr>
          <a:xfrm>
            <a:off x="3954463" y="2736838"/>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a:off x="6279231" y="2736838"/>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F7E597EE-06F3-118C-B05B-D61AD4F3D0C8}"/>
              </a:ext>
            </a:extLst>
          </p:cNvPr>
          <p:cNvPicPr>
            <a:picLocks noChangeAspect="1"/>
          </p:cNvPicPr>
          <p:nvPr/>
        </p:nvPicPr>
        <p:blipFill>
          <a:blip r:embed="rId3"/>
          <a:stretch>
            <a:fillRect/>
          </a:stretch>
        </p:blipFill>
        <p:spPr>
          <a:xfrm>
            <a:off x="363186" y="733926"/>
            <a:ext cx="1783399" cy="3091095"/>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7F243E99-596B-4961-0AB6-BBD87B39C8B6}"/>
              </a:ext>
            </a:extLst>
          </p:cNvPr>
          <p:cNvPicPr>
            <a:picLocks noChangeAspect="1"/>
          </p:cNvPicPr>
          <p:nvPr/>
        </p:nvPicPr>
        <p:blipFill>
          <a:blip r:embed="rId4"/>
          <a:stretch>
            <a:fillRect/>
          </a:stretch>
        </p:blipFill>
        <p:spPr>
          <a:xfrm>
            <a:off x="2537144" y="733926"/>
            <a:ext cx="1905000" cy="3091095"/>
          </a:xfrm>
          <a:prstGeom prst="rect">
            <a:avLst/>
          </a:prstGeom>
        </p:spPr>
      </p:pic>
      <p:pic>
        <p:nvPicPr>
          <p:cNvPr id="6" name="Picture 5" descr="Image">
            <a:extLst>
              <a:ext uri="{FF2B5EF4-FFF2-40B4-BE49-F238E27FC236}">
                <a16:creationId xmlns:a16="http://schemas.microsoft.com/office/drawing/2014/main" id="{ECA1B9A6-215E-2BAE-A644-EEBC25860183}"/>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861912" y="733926"/>
            <a:ext cx="1675764" cy="3111682"/>
          </a:xfrm>
          <a:prstGeom prst="rect">
            <a:avLst/>
          </a:prstGeom>
          <a:noFill/>
          <a:ln>
            <a:noFill/>
          </a:ln>
        </p:spPr>
      </p:pic>
      <p:sp>
        <p:nvSpPr>
          <p:cNvPr id="8" name="TextBox 7">
            <a:extLst>
              <a:ext uri="{FF2B5EF4-FFF2-40B4-BE49-F238E27FC236}">
                <a16:creationId xmlns:a16="http://schemas.microsoft.com/office/drawing/2014/main" id="{15F7C2E4-5E38-0F4C-B2E0-D36063EC3E63}"/>
              </a:ext>
            </a:extLst>
          </p:cNvPr>
          <p:cNvSpPr txBox="1"/>
          <p:nvPr/>
        </p:nvSpPr>
        <p:spPr>
          <a:xfrm>
            <a:off x="257019" y="4063395"/>
            <a:ext cx="1889566" cy="945282"/>
          </a:xfrm>
          <a:prstGeom prst="rect">
            <a:avLst/>
          </a:prstGeom>
          <a:noFill/>
          <a:ln>
            <a:noFill/>
          </a:ln>
        </p:spPr>
        <p:txBody>
          <a:bodyPr vert="horz" wrap="square" lIns="91440" tIns="45720" rIns="91440" bIns="45720" rtlCol="0" anchor="ctr">
            <a:noAutofit/>
          </a:bodyPr>
          <a:lstStyle/>
          <a:p>
            <a:pPr algn="l"/>
            <a:r>
              <a:rPr lang="en-US" sz="1100" dirty="0"/>
              <a:t>Select from the Girl OR the Troop persona. Troop login means the sales go to the whole troop-like at a booth.</a:t>
            </a:r>
          </a:p>
        </p:txBody>
      </p:sp>
      <p:sp>
        <p:nvSpPr>
          <p:cNvPr id="13" name="TextBox 12">
            <a:extLst>
              <a:ext uri="{FF2B5EF4-FFF2-40B4-BE49-F238E27FC236}">
                <a16:creationId xmlns:a16="http://schemas.microsoft.com/office/drawing/2014/main" id="{60B0885A-8A5F-3936-6336-4D95CD9A5326}"/>
              </a:ext>
            </a:extLst>
          </p:cNvPr>
          <p:cNvSpPr txBox="1"/>
          <p:nvPr/>
        </p:nvSpPr>
        <p:spPr>
          <a:xfrm>
            <a:off x="2544861" y="4063394"/>
            <a:ext cx="1889566" cy="579623"/>
          </a:xfrm>
          <a:prstGeom prst="rect">
            <a:avLst/>
          </a:prstGeom>
          <a:noFill/>
          <a:ln>
            <a:noFill/>
          </a:ln>
        </p:spPr>
        <p:txBody>
          <a:bodyPr vert="horz" wrap="square" lIns="91440" tIns="45720" rIns="91440" bIns="45720" rtlCol="0" anchor="ctr">
            <a:noAutofit/>
          </a:bodyPr>
          <a:lstStyle/>
          <a:p>
            <a:pPr algn="l"/>
            <a:r>
              <a:rPr lang="en-US" sz="1100" dirty="0"/>
              <a:t>Taking an order and viewing your orders are the main functions.</a:t>
            </a:r>
          </a:p>
        </p:txBody>
      </p:sp>
      <p:sp>
        <p:nvSpPr>
          <p:cNvPr id="14" name="TextBox 13">
            <a:extLst>
              <a:ext uri="{FF2B5EF4-FFF2-40B4-BE49-F238E27FC236}">
                <a16:creationId xmlns:a16="http://schemas.microsoft.com/office/drawing/2014/main" id="{4156B616-4C97-8664-8755-917CD19EDEC5}"/>
              </a:ext>
            </a:extLst>
          </p:cNvPr>
          <p:cNvSpPr txBox="1"/>
          <p:nvPr/>
        </p:nvSpPr>
        <p:spPr>
          <a:xfrm>
            <a:off x="4861912" y="4063395"/>
            <a:ext cx="1889566" cy="579623"/>
          </a:xfrm>
          <a:prstGeom prst="rect">
            <a:avLst/>
          </a:prstGeom>
          <a:noFill/>
          <a:ln>
            <a:noFill/>
          </a:ln>
        </p:spPr>
        <p:txBody>
          <a:bodyPr vert="horz" wrap="square" lIns="91440" tIns="45720" rIns="91440" bIns="45720" rtlCol="0" anchor="ctr">
            <a:noAutofit/>
          </a:bodyPr>
          <a:lstStyle/>
          <a:p>
            <a:pPr algn="l"/>
            <a:r>
              <a:rPr lang="en-US" sz="1100" dirty="0"/>
              <a:t>Girl enters the customer’s order on the order page.</a:t>
            </a:r>
          </a:p>
        </p:txBody>
      </p:sp>
      <p:pic>
        <p:nvPicPr>
          <p:cNvPr id="15" name="Picture 14">
            <a:extLst>
              <a:ext uri="{FF2B5EF4-FFF2-40B4-BE49-F238E27FC236}">
                <a16:creationId xmlns:a16="http://schemas.microsoft.com/office/drawing/2014/main" id="{728784E7-0176-3B35-546E-257E0A3F4B25}"/>
              </a:ext>
            </a:extLst>
          </p:cNvPr>
          <p:cNvPicPr>
            <a:picLocks noChangeAspect="1"/>
          </p:cNvPicPr>
          <p:nvPr/>
        </p:nvPicPr>
        <p:blipFill>
          <a:blip r:embed="rId7"/>
          <a:stretch>
            <a:fillRect/>
          </a:stretch>
        </p:blipFill>
        <p:spPr>
          <a:xfrm>
            <a:off x="7057546" y="733926"/>
            <a:ext cx="1675763" cy="2998107"/>
          </a:xfrm>
          <a:prstGeom prst="rect">
            <a:avLst/>
          </a:prstGeom>
        </p:spPr>
      </p:pic>
      <p:sp>
        <p:nvSpPr>
          <p:cNvPr id="17" name="TextBox 16">
            <a:extLst>
              <a:ext uri="{FF2B5EF4-FFF2-40B4-BE49-F238E27FC236}">
                <a16:creationId xmlns:a16="http://schemas.microsoft.com/office/drawing/2014/main" id="{8E2D5123-2A9B-CA16-3BC7-0713310A37D6}"/>
              </a:ext>
            </a:extLst>
          </p:cNvPr>
          <p:cNvSpPr txBox="1"/>
          <p:nvPr/>
        </p:nvSpPr>
        <p:spPr>
          <a:xfrm>
            <a:off x="6903878" y="4063395"/>
            <a:ext cx="1983103" cy="579623"/>
          </a:xfrm>
          <a:prstGeom prst="rect">
            <a:avLst/>
          </a:prstGeom>
          <a:noFill/>
          <a:ln>
            <a:noFill/>
          </a:ln>
        </p:spPr>
        <p:txBody>
          <a:bodyPr vert="horz" wrap="square" lIns="91440" tIns="45720" rIns="91440" bIns="45720" rtlCol="0" anchor="ctr">
            <a:noAutofit/>
          </a:bodyPr>
          <a:lstStyle/>
          <a:p>
            <a:pPr algn="l"/>
            <a:r>
              <a:rPr lang="en-US" sz="1100" dirty="0"/>
              <a:t>Girl can select to “Give Cookies to Customer Now” for face to face transactions.</a:t>
            </a:r>
          </a:p>
        </p:txBody>
      </p:sp>
    </p:spTree>
    <p:extLst>
      <p:ext uri="{BB962C8B-B14F-4D97-AF65-F5344CB8AC3E}">
        <p14:creationId xmlns:p14="http://schemas.microsoft.com/office/powerpoint/2010/main" val="230037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45</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dirty="0">
                <a:latin typeface="+mn-lt"/>
              </a:rPr>
              <a:t>Mobile App-Viewing Orders</a:t>
            </a:r>
          </a:p>
        </p:txBody>
      </p:sp>
      <p:sp>
        <p:nvSpPr>
          <p:cNvPr id="9" name="Chevron 8"/>
          <p:cNvSpPr/>
          <p:nvPr/>
        </p:nvSpPr>
        <p:spPr>
          <a:xfrm>
            <a:off x="1958514" y="2287419"/>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a:off x="4241165" y="2472690"/>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a:off x="6443663" y="2739390"/>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D5543AF8-3DEE-D8DA-63F2-03D39D346D49}"/>
              </a:ext>
            </a:extLst>
          </p:cNvPr>
          <p:cNvPicPr>
            <a:picLocks noChangeAspect="1"/>
          </p:cNvPicPr>
          <p:nvPr/>
        </p:nvPicPr>
        <p:blipFill>
          <a:blip r:embed="rId3"/>
          <a:stretch>
            <a:fillRect/>
          </a:stretch>
        </p:blipFill>
        <p:spPr>
          <a:xfrm>
            <a:off x="442493" y="922201"/>
            <a:ext cx="1575435" cy="2780030"/>
          </a:xfrm>
          <a:prstGeom prst="rect">
            <a:avLst/>
          </a:prstGeom>
        </p:spPr>
      </p:pic>
      <p:pic>
        <p:nvPicPr>
          <p:cNvPr id="6" name="Picture 5">
            <a:extLst>
              <a:ext uri="{FF2B5EF4-FFF2-40B4-BE49-F238E27FC236}">
                <a16:creationId xmlns:a16="http://schemas.microsoft.com/office/drawing/2014/main" id="{D713682F-D7B5-4998-5FC1-54D9C6DBC512}"/>
              </a:ext>
            </a:extLst>
          </p:cNvPr>
          <p:cNvPicPr>
            <a:picLocks noChangeAspect="1"/>
          </p:cNvPicPr>
          <p:nvPr/>
        </p:nvPicPr>
        <p:blipFill>
          <a:blip r:embed="rId4"/>
          <a:stretch>
            <a:fillRect/>
          </a:stretch>
        </p:blipFill>
        <p:spPr>
          <a:xfrm>
            <a:off x="3215901" y="911225"/>
            <a:ext cx="1588333" cy="2785327"/>
          </a:xfrm>
          <a:prstGeom prst="rect">
            <a:avLst/>
          </a:prstGeom>
        </p:spPr>
      </p:pic>
      <p:pic>
        <p:nvPicPr>
          <p:cNvPr id="7" name="Picture 6">
            <a:extLst>
              <a:ext uri="{FF2B5EF4-FFF2-40B4-BE49-F238E27FC236}">
                <a16:creationId xmlns:a16="http://schemas.microsoft.com/office/drawing/2014/main" id="{95A6F92D-E34F-EE16-CB8D-37265FED993E}"/>
              </a:ext>
            </a:extLst>
          </p:cNvPr>
          <p:cNvPicPr>
            <a:picLocks noChangeAspect="1"/>
          </p:cNvPicPr>
          <p:nvPr/>
        </p:nvPicPr>
        <p:blipFill>
          <a:blip r:embed="rId5"/>
          <a:stretch>
            <a:fillRect/>
          </a:stretch>
        </p:blipFill>
        <p:spPr>
          <a:xfrm>
            <a:off x="6153862" y="911225"/>
            <a:ext cx="1643336" cy="2861609"/>
          </a:xfrm>
          <a:prstGeom prst="rect">
            <a:avLst/>
          </a:prstGeom>
        </p:spPr>
      </p:pic>
      <p:sp>
        <p:nvSpPr>
          <p:cNvPr id="8" name="TextBox 7">
            <a:extLst>
              <a:ext uri="{FF2B5EF4-FFF2-40B4-BE49-F238E27FC236}">
                <a16:creationId xmlns:a16="http://schemas.microsoft.com/office/drawing/2014/main" id="{11673BD6-00A5-987A-62E7-6BF9836E196C}"/>
              </a:ext>
            </a:extLst>
          </p:cNvPr>
          <p:cNvSpPr txBox="1"/>
          <p:nvPr/>
        </p:nvSpPr>
        <p:spPr>
          <a:xfrm>
            <a:off x="410326" y="3942463"/>
            <a:ext cx="1889566" cy="579623"/>
          </a:xfrm>
          <a:prstGeom prst="rect">
            <a:avLst/>
          </a:prstGeom>
          <a:noFill/>
          <a:ln>
            <a:noFill/>
          </a:ln>
        </p:spPr>
        <p:txBody>
          <a:bodyPr vert="horz" wrap="square" lIns="91440" tIns="45720" rIns="91440" bIns="45720" rtlCol="0" anchor="ctr">
            <a:noAutofit/>
          </a:bodyPr>
          <a:lstStyle/>
          <a:p>
            <a:pPr algn="l"/>
            <a:r>
              <a:rPr lang="en-US" sz="1200" dirty="0"/>
              <a:t>Click the green arrow in the section of orders you want to see more details for</a:t>
            </a:r>
          </a:p>
        </p:txBody>
      </p:sp>
      <p:sp>
        <p:nvSpPr>
          <p:cNvPr id="10" name="TextBox 9">
            <a:extLst>
              <a:ext uri="{FF2B5EF4-FFF2-40B4-BE49-F238E27FC236}">
                <a16:creationId xmlns:a16="http://schemas.microsoft.com/office/drawing/2014/main" id="{5FFADB91-7ECE-1915-D171-CCB1D6A56608}"/>
              </a:ext>
            </a:extLst>
          </p:cNvPr>
          <p:cNvSpPr txBox="1"/>
          <p:nvPr/>
        </p:nvSpPr>
        <p:spPr>
          <a:xfrm>
            <a:off x="3177954" y="3942463"/>
            <a:ext cx="1889566" cy="579623"/>
          </a:xfrm>
          <a:prstGeom prst="rect">
            <a:avLst/>
          </a:prstGeom>
          <a:noFill/>
          <a:ln>
            <a:noFill/>
          </a:ln>
        </p:spPr>
        <p:txBody>
          <a:bodyPr vert="horz" wrap="square" lIns="91440" tIns="45720" rIns="91440" bIns="45720" rtlCol="0" anchor="ctr">
            <a:noAutofit/>
          </a:bodyPr>
          <a:lstStyle/>
          <a:p>
            <a:pPr algn="l"/>
            <a:r>
              <a:rPr lang="en-US" sz="1200" dirty="0"/>
              <a:t>Click green arrow next to customer name to see order details.</a:t>
            </a:r>
          </a:p>
        </p:txBody>
      </p:sp>
      <p:sp>
        <p:nvSpPr>
          <p:cNvPr id="11" name="TextBox 10">
            <a:extLst>
              <a:ext uri="{FF2B5EF4-FFF2-40B4-BE49-F238E27FC236}">
                <a16:creationId xmlns:a16="http://schemas.microsoft.com/office/drawing/2014/main" id="{57A0F660-4A99-ECEF-3F61-1136C53F331C}"/>
              </a:ext>
            </a:extLst>
          </p:cNvPr>
          <p:cNvSpPr txBox="1"/>
          <p:nvPr/>
        </p:nvSpPr>
        <p:spPr>
          <a:xfrm>
            <a:off x="6153862" y="3942463"/>
            <a:ext cx="1889566" cy="579623"/>
          </a:xfrm>
          <a:prstGeom prst="rect">
            <a:avLst/>
          </a:prstGeom>
          <a:noFill/>
          <a:ln>
            <a:noFill/>
          </a:ln>
        </p:spPr>
        <p:txBody>
          <a:bodyPr vert="horz" wrap="square" lIns="91440" tIns="45720" rIns="91440" bIns="45720" rtlCol="0" anchor="ctr">
            <a:noAutofit/>
          </a:bodyPr>
          <a:lstStyle/>
          <a:p>
            <a:pPr algn="l"/>
            <a:r>
              <a:rPr lang="en-US" sz="1200" dirty="0"/>
              <a:t>Details about that customer’s order appear including address and packages purchased</a:t>
            </a:r>
          </a:p>
        </p:txBody>
      </p:sp>
      <p:sp>
        <p:nvSpPr>
          <p:cNvPr id="13" name="Rectangle 12">
            <a:extLst>
              <a:ext uri="{FF2B5EF4-FFF2-40B4-BE49-F238E27FC236}">
                <a16:creationId xmlns:a16="http://schemas.microsoft.com/office/drawing/2014/main" id="{D127FBC7-F4F8-F205-C1F4-B5AE61052A20}"/>
              </a:ext>
            </a:extLst>
          </p:cNvPr>
          <p:cNvSpPr/>
          <p:nvPr/>
        </p:nvSpPr>
        <p:spPr>
          <a:xfrm>
            <a:off x="1447800" y="1803400"/>
            <a:ext cx="393073" cy="2413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096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6B3593-607A-BC8D-8FC1-14AF2AA656FC}"/>
              </a:ext>
            </a:extLst>
          </p:cNvPr>
          <p:cNvPicPr>
            <a:picLocks noChangeAspect="1"/>
          </p:cNvPicPr>
          <p:nvPr/>
        </p:nvPicPr>
        <p:blipFill>
          <a:blip r:embed="rId3"/>
          <a:stretch>
            <a:fillRect/>
          </a:stretch>
        </p:blipFill>
        <p:spPr>
          <a:xfrm>
            <a:off x="5575469" y="1086290"/>
            <a:ext cx="2582921" cy="1326251"/>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5</a:t>
            </a:fld>
            <a:endParaRPr lang="en-US" dirty="0"/>
          </a:p>
        </p:txBody>
      </p:sp>
      <p:sp>
        <p:nvSpPr>
          <p:cNvPr id="4" name="Title 3"/>
          <p:cNvSpPr>
            <a:spLocks noGrp="1"/>
          </p:cNvSpPr>
          <p:nvPr>
            <p:ph type="title" idx="4294967295"/>
          </p:nvPr>
        </p:nvSpPr>
        <p:spPr>
          <a:xfrm>
            <a:off x="0" y="82550"/>
            <a:ext cx="8245475" cy="311069"/>
          </a:xfrm>
        </p:spPr>
        <p:txBody>
          <a:bodyPr/>
          <a:lstStyle/>
          <a:p>
            <a:r>
              <a:rPr lang="en-US" sz="1400" b="1" dirty="0">
                <a:latin typeface="+mn-lt"/>
              </a:rPr>
              <a:t>Step 1-Register</a:t>
            </a:r>
          </a:p>
        </p:txBody>
      </p:sp>
      <p:sp>
        <p:nvSpPr>
          <p:cNvPr id="11" name="TextBox 10"/>
          <p:cNvSpPr txBox="1"/>
          <p:nvPr/>
        </p:nvSpPr>
        <p:spPr>
          <a:xfrm>
            <a:off x="0" y="605897"/>
            <a:ext cx="3971148" cy="584775"/>
          </a:xfrm>
          <a:prstGeom prst="rect">
            <a:avLst/>
          </a:prstGeom>
          <a:noFill/>
        </p:spPr>
        <p:txBody>
          <a:bodyPr wrap="square" rtlCol="0">
            <a:spAutoFit/>
          </a:bodyPr>
          <a:lstStyle/>
          <a:p>
            <a:pPr algn="ctr"/>
            <a:r>
              <a:rPr lang="en-US" sz="1600" dirty="0"/>
              <a:t>View Safety Video/Approve Terms and Conditions/Safety Pledge</a:t>
            </a:r>
          </a:p>
        </p:txBody>
      </p:sp>
      <p:sp>
        <p:nvSpPr>
          <p:cNvPr id="12" name="TextBox 11"/>
          <p:cNvSpPr txBox="1"/>
          <p:nvPr/>
        </p:nvSpPr>
        <p:spPr>
          <a:xfrm>
            <a:off x="4866554" y="629236"/>
            <a:ext cx="3741420" cy="338554"/>
          </a:xfrm>
          <a:prstGeom prst="rect">
            <a:avLst/>
          </a:prstGeom>
          <a:noFill/>
        </p:spPr>
        <p:txBody>
          <a:bodyPr wrap="square" rtlCol="0">
            <a:spAutoFit/>
          </a:bodyPr>
          <a:lstStyle/>
          <a:p>
            <a:pPr algn="ctr"/>
            <a:r>
              <a:rPr lang="en-US" sz="1600" dirty="0"/>
              <a:t>Select View/Activate Girls</a:t>
            </a:r>
          </a:p>
        </p:txBody>
      </p:sp>
      <p:sp>
        <p:nvSpPr>
          <p:cNvPr id="29" name="Rectangle 28">
            <a:extLst>
              <a:ext uri="{FF2B5EF4-FFF2-40B4-BE49-F238E27FC236}">
                <a16:creationId xmlns:a16="http://schemas.microsoft.com/office/drawing/2014/main" id="{13C8CAC2-9C06-C9A3-B141-DCA4C9A7B590}"/>
              </a:ext>
            </a:extLst>
          </p:cNvPr>
          <p:cNvSpPr/>
          <p:nvPr/>
        </p:nvSpPr>
        <p:spPr>
          <a:xfrm>
            <a:off x="2854866" y="1845276"/>
            <a:ext cx="543187" cy="1021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group of girls looking at a tablet&#10;&#10;Description automatically generated with low confidence">
            <a:extLst>
              <a:ext uri="{FF2B5EF4-FFF2-40B4-BE49-F238E27FC236}">
                <a16:creationId xmlns:a16="http://schemas.microsoft.com/office/drawing/2014/main" id="{A84FC7F2-C132-4DDF-9506-156D74EB7E35}"/>
              </a:ext>
            </a:extLst>
          </p:cNvPr>
          <p:cNvPicPr>
            <a:picLocks noChangeAspect="1"/>
          </p:cNvPicPr>
          <p:nvPr/>
        </p:nvPicPr>
        <p:blipFill>
          <a:blip r:embed="rId4"/>
          <a:stretch>
            <a:fillRect/>
          </a:stretch>
        </p:blipFill>
        <p:spPr>
          <a:xfrm>
            <a:off x="637005" y="1300369"/>
            <a:ext cx="2257637" cy="1448550"/>
          </a:xfrm>
          <a:prstGeom prst="rect">
            <a:avLst/>
          </a:prstGeom>
        </p:spPr>
      </p:pic>
      <p:grpSp>
        <p:nvGrpSpPr>
          <p:cNvPr id="36" name="Group 35">
            <a:extLst>
              <a:ext uri="{FF2B5EF4-FFF2-40B4-BE49-F238E27FC236}">
                <a16:creationId xmlns:a16="http://schemas.microsoft.com/office/drawing/2014/main" id="{45318690-9868-ADB2-AA64-2108E1E37F52}"/>
              </a:ext>
            </a:extLst>
          </p:cNvPr>
          <p:cNvGrpSpPr/>
          <p:nvPr/>
        </p:nvGrpSpPr>
        <p:grpSpPr>
          <a:xfrm>
            <a:off x="2774475" y="2330701"/>
            <a:ext cx="1566200" cy="584775"/>
            <a:chOff x="0" y="-18363"/>
            <a:chExt cx="870058" cy="653157"/>
          </a:xfrm>
        </p:grpSpPr>
        <p:sp>
          <p:nvSpPr>
            <p:cNvPr id="37" name="Down Arrow 56">
              <a:extLst>
                <a:ext uri="{FF2B5EF4-FFF2-40B4-BE49-F238E27FC236}">
                  <a16:creationId xmlns:a16="http://schemas.microsoft.com/office/drawing/2014/main" id="{35400B77-2CE9-99C3-40F5-D5DD7B72F4DC}"/>
                </a:ext>
              </a:extLst>
            </p:cNvPr>
            <p:cNvSpPr/>
            <p:nvPr/>
          </p:nvSpPr>
          <p:spPr>
            <a:xfrm rot="5400000">
              <a:off x="119006" y="45955"/>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162DA9D2-DB4E-E3A2-1FDE-2CB81A8572CB}"/>
                </a:ext>
              </a:extLst>
            </p:cNvPr>
            <p:cNvSpPr/>
            <p:nvPr/>
          </p:nvSpPr>
          <p:spPr>
            <a:xfrm>
              <a:off x="148698" y="-18363"/>
              <a:ext cx="721360" cy="65315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 button will turn green after video</a:t>
              </a:r>
              <a:endParaRPr lang="en-US" sz="2000" dirty="0">
                <a:effectLst/>
                <a:ea typeface="MS Mincho" panose="02020609040205080304" pitchFamily="49" charset="-128"/>
                <a:cs typeface="Times New Roman" panose="02020603050405020304" pitchFamily="18" charset="0"/>
              </a:endParaRPr>
            </a:p>
          </p:txBody>
        </p:sp>
      </p:grpSp>
      <p:pic>
        <p:nvPicPr>
          <p:cNvPr id="5" name="Picture 4" descr="Graphical user interface, text, application&#10;&#10;Description automatically generated">
            <a:extLst>
              <a:ext uri="{FF2B5EF4-FFF2-40B4-BE49-F238E27FC236}">
                <a16:creationId xmlns:a16="http://schemas.microsoft.com/office/drawing/2014/main" id="{AEB42A3C-5BD7-AADC-840E-93903629FF78}"/>
              </a:ext>
            </a:extLst>
          </p:cNvPr>
          <p:cNvPicPr>
            <a:picLocks noChangeAspect="1"/>
          </p:cNvPicPr>
          <p:nvPr/>
        </p:nvPicPr>
        <p:blipFill>
          <a:blip r:embed="rId5"/>
          <a:stretch>
            <a:fillRect/>
          </a:stretch>
        </p:blipFill>
        <p:spPr>
          <a:xfrm>
            <a:off x="876882" y="2835647"/>
            <a:ext cx="1983673" cy="1464482"/>
          </a:xfrm>
          <a:prstGeom prst="rect">
            <a:avLst/>
          </a:prstGeom>
        </p:spPr>
      </p:pic>
      <p:pic>
        <p:nvPicPr>
          <p:cNvPr id="6" name="Picture 5">
            <a:extLst>
              <a:ext uri="{FF2B5EF4-FFF2-40B4-BE49-F238E27FC236}">
                <a16:creationId xmlns:a16="http://schemas.microsoft.com/office/drawing/2014/main" id="{3003C56C-4AFE-36E4-8D74-13DB50658598}"/>
              </a:ext>
            </a:extLst>
          </p:cNvPr>
          <p:cNvPicPr>
            <a:picLocks noChangeAspect="1"/>
          </p:cNvPicPr>
          <p:nvPr/>
        </p:nvPicPr>
        <p:blipFill>
          <a:blip r:embed="rId6"/>
          <a:stretch>
            <a:fillRect/>
          </a:stretch>
        </p:blipFill>
        <p:spPr>
          <a:xfrm>
            <a:off x="849338" y="4300129"/>
            <a:ext cx="2010792" cy="597304"/>
          </a:xfrm>
          <a:prstGeom prst="rect">
            <a:avLst/>
          </a:prstGeom>
        </p:spPr>
      </p:pic>
      <p:grpSp>
        <p:nvGrpSpPr>
          <p:cNvPr id="8" name="Group 7">
            <a:extLst>
              <a:ext uri="{FF2B5EF4-FFF2-40B4-BE49-F238E27FC236}">
                <a16:creationId xmlns:a16="http://schemas.microsoft.com/office/drawing/2014/main" id="{60875615-9788-C0AA-F75A-19253B8E7B5A}"/>
              </a:ext>
            </a:extLst>
          </p:cNvPr>
          <p:cNvGrpSpPr/>
          <p:nvPr/>
        </p:nvGrpSpPr>
        <p:grpSpPr>
          <a:xfrm>
            <a:off x="123795" y="4300129"/>
            <a:ext cx="2438797" cy="636210"/>
            <a:chOff x="-35749" y="93852"/>
            <a:chExt cx="2363541" cy="566150"/>
          </a:xfrm>
        </p:grpSpPr>
        <p:grpSp>
          <p:nvGrpSpPr>
            <p:cNvPr id="13" name="Group 12">
              <a:extLst>
                <a:ext uri="{FF2B5EF4-FFF2-40B4-BE49-F238E27FC236}">
                  <a16:creationId xmlns:a16="http://schemas.microsoft.com/office/drawing/2014/main" id="{140382ED-7147-BC15-C1B1-110D7FB4C3D6}"/>
                </a:ext>
              </a:extLst>
            </p:cNvPr>
            <p:cNvGrpSpPr/>
            <p:nvPr/>
          </p:nvGrpSpPr>
          <p:grpSpPr>
            <a:xfrm>
              <a:off x="-35749" y="93852"/>
              <a:ext cx="925276" cy="566150"/>
              <a:chOff x="-35749" y="93852"/>
              <a:chExt cx="925276" cy="566150"/>
            </a:xfrm>
          </p:grpSpPr>
          <p:sp>
            <p:nvSpPr>
              <p:cNvPr id="18" name="Down Arrow 54">
                <a:extLst>
                  <a:ext uri="{FF2B5EF4-FFF2-40B4-BE49-F238E27FC236}">
                    <a16:creationId xmlns:a16="http://schemas.microsoft.com/office/drawing/2014/main" id="{5B97EE02-DBF0-F98B-89E4-E7E548D30DD8}"/>
                  </a:ext>
                </a:extLst>
              </p:cNvPr>
              <p:cNvSpPr/>
              <p:nvPr/>
            </p:nvSpPr>
            <p:spPr>
              <a:xfrm rot="16200000">
                <a:off x="647731" y="252281"/>
                <a:ext cx="165735" cy="317857"/>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7249317C-40EF-54B4-DEAE-161D0743CFFD}"/>
                  </a:ext>
                </a:extLst>
              </p:cNvPr>
              <p:cNvSpPr/>
              <p:nvPr/>
            </p:nvSpPr>
            <p:spPr>
              <a:xfrm>
                <a:off x="-35749" y="93852"/>
                <a:ext cx="607517" cy="56615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Check box to accept</a:t>
                </a:r>
                <a:endParaRPr lang="en-US" sz="2000" dirty="0">
                  <a:effectLst/>
                  <a:ea typeface="MS Mincho" panose="02020609040205080304" pitchFamily="49" charset="-128"/>
                  <a:cs typeface="Times New Roman" panose="02020603050405020304" pitchFamily="18" charset="0"/>
                </a:endParaRPr>
              </a:p>
            </p:txBody>
          </p:sp>
        </p:grpSp>
        <p:grpSp>
          <p:nvGrpSpPr>
            <p:cNvPr id="14" name="Group 13">
              <a:extLst>
                <a:ext uri="{FF2B5EF4-FFF2-40B4-BE49-F238E27FC236}">
                  <a16:creationId xmlns:a16="http://schemas.microsoft.com/office/drawing/2014/main" id="{2425B237-B439-6E3A-2F3F-9423FD3926D2}"/>
                </a:ext>
              </a:extLst>
            </p:cNvPr>
            <p:cNvGrpSpPr/>
            <p:nvPr/>
          </p:nvGrpSpPr>
          <p:grpSpPr>
            <a:xfrm>
              <a:off x="1306780" y="411209"/>
              <a:ext cx="1021012" cy="242047"/>
              <a:chOff x="-11032" y="101926"/>
              <a:chExt cx="1021012" cy="242047"/>
            </a:xfrm>
          </p:grpSpPr>
          <p:sp>
            <p:nvSpPr>
              <p:cNvPr id="16" name="Down Arrow 56">
                <a:extLst>
                  <a:ext uri="{FF2B5EF4-FFF2-40B4-BE49-F238E27FC236}">
                    <a16:creationId xmlns:a16="http://schemas.microsoft.com/office/drawing/2014/main" id="{94087971-5FC8-1D18-75CE-B6A131B537E6}"/>
                  </a:ext>
                </a:extLst>
              </p:cNvPr>
              <p:cNvSpPr/>
              <p:nvPr/>
            </p:nvSpPr>
            <p:spPr>
              <a:xfrm rot="5400000">
                <a:off x="65029" y="64390"/>
                <a:ext cx="165735" cy="317857"/>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E56C36C7-0F85-3B45-E4F8-156E80C7062D}"/>
                  </a:ext>
                </a:extLst>
              </p:cNvPr>
              <p:cNvSpPr/>
              <p:nvPr/>
            </p:nvSpPr>
            <p:spPr>
              <a:xfrm>
                <a:off x="230050" y="101926"/>
                <a:ext cx="779930" cy="24204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a:t>
                </a:r>
                <a:endParaRPr lang="en-US" sz="2000" dirty="0">
                  <a:effectLst/>
                  <a:ea typeface="MS Mincho" panose="02020609040205080304" pitchFamily="49" charset="-128"/>
                  <a:cs typeface="Times New Roman" panose="02020603050405020304" pitchFamily="18" charset="0"/>
                </a:endParaRPr>
              </a:p>
            </p:txBody>
          </p:sp>
        </p:grpSp>
      </p:grpSp>
      <p:cxnSp>
        <p:nvCxnSpPr>
          <p:cNvPr id="24" name="Straight Connector 23">
            <a:extLst>
              <a:ext uri="{FF2B5EF4-FFF2-40B4-BE49-F238E27FC236}">
                <a16:creationId xmlns:a16="http://schemas.microsoft.com/office/drawing/2014/main" id="{F0A2557C-FF19-C033-53B0-CBE198DD4778}"/>
              </a:ext>
            </a:extLst>
          </p:cNvPr>
          <p:cNvCxnSpPr>
            <a:cxnSpLocks/>
          </p:cNvCxnSpPr>
          <p:nvPr/>
        </p:nvCxnSpPr>
        <p:spPr>
          <a:xfrm>
            <a:off x="4488180" y="306452"/>
            <a:ext cx="30480" cy="4665599"/>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AA1613A1-988C-CA6A-2545-DF6C6874A594}"/>
              </a:ext>
            </a:extLst>
          </p:cNvPr>
          <p:cNvGrpSpPr/>
          <p:nvPr/>
        </p:nvGrpSpPr>
        <p:grpSpPr>
          <a:xfrm>
            <a:off x="6291931" y="2794730"/>
            <a:ext cx="911508" cy="126047"/>
            <a:chOff x="391886" y="754083"/>
            <a:chExt cx="884712" cy="114588"/>
          </a:xfrm>
        </p:grpSpPr>
        <p:sp>
          <p:nvSpPr>
            <p:cNvPr id="46" name="Rectangle 45">
              <a:extLst>
                <a:ext uri="{FF2B5EF4-FFF2-40B4-BE49-F238E27FC236}">
                  <a16:creationId xmlns:a16="http://schemas.microsoft.com/office/drawing/2014/main" id="{1E938324-0632-F8EF-00D6-0BBA00BC3C1E}"/>
                </a:ext>
              </a:extLst>
            </p:cNvPr>
            <p:cNvSpPr/>
            <p:nvPr/>
          </p:nvSpPr>
          <p:spPr>
            <a:xfrm>
              <a:off x="391886" y="795443"/>
              <a:ext cx="190005" cy="73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Rectangle 46">
              <a:extLst>
                <a:ext uri="{FF2B5EF4-FFF2-40B4-BE49-F238E27FC236}">
                  <a16:creationId xmlns:a16="http://schemas.microsoft.com/office/drawing/2014/main" id="{153BECDA-B667-F9BE-091B-ABA2FE1FBA97}"/>
                </a:ext>
              </a:extLst>
            </p:cNvPr>
            <p:cNvSpPr/>
            <p:nvPr/>
          </p:nvSpPr>
          <p:spPr>
            <a:xfrm>
              <a:off x="1151907" y="754083"/>
              <a:ext cx="124691" cy="114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2" name="Group 41">
            <a:extLst>
              <a:ext uri="{FF2B5EF4-FFF2-40B4-BE49-F238E27FC236}">
                <a16:creationId xmlns:a16="http://schemas.microsoft.com/office/drawing/2014/main" id="{926E848F-6A8F-CD54-8FB2-B20A7FB7EF44}"/>
              </a:ext>
            </a:extLst>
          </p:cNvPr>
          <p:cNvGrpSpPr/>
          <p:nvPr/>
        </p:nvGrpSpPr>
        <p:grpSpPr>
          <a:xfrm>
            <a:off x="4584658" y="1577803"/>
            <a:ext cx="990486" cy="698501"/>
            <a:chOff x="-42805" y="-134472"/>
            <a:chExt cx="961369" cy="635000"/>
          </a:xfrm>
        </p:grpSpPr>
        <p:sp>
          <p:nvSpPr>
            <p:cNvPr id="44" name="Arrow: Right 43">
              <a:extLst>
                <a:ext uri="{FF2B5EF4-FFF2-40B4-BE49-F238E27FC236}">
                  <a16:creationId xmlns:a16="http://schemas.microsoft.com/office/drawing/2014/main" id="{EE092677-8B86-A15F-3BAA-E7BFBC89EE33}"/>
                </a:ext>
              </a:extLst>
            </p:cNvPr>
            <p:cNvSpPr/>
            <p:nvPr/>
          </p:nvSpPr>
          <p:spPr>
            <a:xfrm>
              <a:off x="628006" y="108685"/>
              <a:ext cx="290558" cy="128187"/>
            </a:xfrm>
            <a:prstGeom prst="rightArrow">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Rectangle 42">
              <a:extLst>
                <a:ext uri="{FF2B5EF4-FFF2-40B4-BE49-F238E27FC236}">
                  <a16:creationId xmlns:a16="http://schemas.microsoft.com/office/drawing/2014/main" id="{557D0474-087F-645E-FCD9-2ADDD68CBAFB}"/>
                </a:ext>
              </a:extLst>
            </p:cNvPr>
            <p:cNvSpPr/>
            <p:nvPr/>
          </p:nvSpPr>
          <p:spPr>
            <a:xfrm>
              <a:off x="-42805" y="-134472"/>
              <a:ext cx="789940" cy="635000"/>
            </a:xfrm>
            <a:prstGeom prst="rect">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Click to activate Girl Scouts</a:t>
              </a:r>
              <a:endParaRPr lang="en-US" sz="1800" dirty="0">
                <a:effectLst/>
                <a:ea typeface="MS Mincho" panose="02020609040205080304" pitchFamily="49" charset="-128"/>
                <a:cs typeface="Times New Roman" panose="02020603050405020304" pitchFamily="18" charset="0"/>
              </a:endParaRPr>
            </a:p>
          </p:txBody>
        </p:sp>
      </p:grpSp>
      <p:pic>
        <p:nvPicPr>
          <p:cNvPr id="19" name="Picture 18">
            <a:extLst>
              <a:ext uri="{FF2B5EF4-FFF2-40B4-BE49-F238E27FC236}">
                <a16:creationId xmlns:a16="http://schemas.microsoft.com/office/drawing/2014/main" id="{A1C8EF6A-BC20-057A-CB85-4CA88874E1F9}"/>
              </a:ext>
            </a:extLst>
          </p:cNvPr>
          <p:cNvPicPr>
            <a:picLocks noChangeAspect="1"/>
          </p:cNvPicPr>
          <p:nvPr/>
        </p:nvPicPr>
        <p:blipFill>
          <a:blip r:embed="rId7"/>
          <a:stretch>
            <a:fillRect/>
          </a:stretch>
        </p:blipFill>
        <p:spPr>
          <a:xfrm>
            <a:off x="5582269" y="3666827"/>
            <a:ext cx="2509433" cy="1305224"/>
          </a:xfrm>
          <a:prstGeom prst="rect">
            <a:avLst/>
          </a:prstGeom>
        </p:spPr>
      </p:pic>
      <p:sp>
        <p:nvSpPr>
          <p:cNvPr id="40" name="Rectangle 39">
            <a:extLst>
              <a:ext uri="{FF2B5EF4-FFF2-40B4-BE49-F238E27FC236}">
                <a16:creationId xmlns:a16="http://schemas.microsoft.com/office/drawing/2014/main" id="{421FBD1F-341B-31DD-E7D5-84C14CAC82D4}"/>
              </a:ext>
            </a:extLst>
          </p:cNvPr>
          <p:cNvSpPr/>
          <p:nvPr/>
        </p:nvSpPr>
        <p:spPr>
          <a:xfrm>
            <a:off x="7409912" y="4782230"/>
            <a:ext cx="675965" cy="213514"/>
          </a:xfrm>
          <a:prstGeom prst="rect">
            <a:avLst/>
          </a:pr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19AEBB23-496F-0F65-81F7-03D5EE835FAF}"/>
              </a:ext>
            </a:extLst>
          </p:cNvPr>
          <p:cNvPicPr>
            <a:picLocks noChangeAspect="1"/>
          </p:cNvPicPr>
          <p:nvPr/>
        </p:nvPicPr>
        <p:blipFill>
          <a:blip r:embed="rId8"/>
          <a:stretch>
            <a:fillRect/>
          </a:stretch>
        </p:blipFill>
        <p:spPr>
          <a:xfrm>
            <a:off x="5576224" y="2574173"/>
            <a:ext cx="2509433" cy="1048245"/>
          </a:xfrm>
          <a:prstGeom prst="rect">
            <a:avLst/>
          </a:prstGeom>
          <a:ln>
            <a:solidFill>
              <a:schemeClr val="tx1"/>
            </a:solidFill>
          </a:ln>
        </p:spPr>
      </p:pic>
    </p:spTree>
    <p:extLst>
      <p:ext uri="{BB962C8B-B14F-4D97-AF65-F5344CB8AC3E}">
        <p14:creationId xmlns:p14="http://schemas.microsoft.com/office/powerpoint/2010/main" val="25049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3E7D8-C4E9-F84E-0B6A-CA323994E77B}"/>
              </a:ext>
            </a:extLst>
          </p:cNvPr>
          <p:cNvSpPr>
            <a:spLocks noGrp="1"/>
          </p:cNvSpPr>
          <p:nvPr>
            <p:ph type="sldNum" sz="quarter" idx="12"/>
          </p:nvPr>
        </p:nvSpPr>
        <p:spPr/>
        <p:txBody>
          <a:bodyPr/>
          <a:lstStyle/>
          <a:p>
            <a:fld id="{7691CCDB-B024-8747-B233-CAD1CBC7A901}" type="slidenum">
              <a:rPr lang="en-US" smtClean="0"/>
              <a:pPr/>
              <a:t>6</a:t>
            </a:fld>
            <a:endParaRPr lang="en-US"/>
          </a:p>
        </p:txBody>
      </p:sp>
      <p:sp>
        <p:nvSpPr>
          <p:cNvPr id="4" name="Footer Placeholder 3">
            <a:extLst>
              <a:ext uri="{FF2B5EF4-FFF2-40B4-BE49-F238E27FC236}">
                <a16:creationId xmlns:a16="http://schemas.microsoft.com/office/drawing/2014/main" id="{62099D92-A80C-0ADB-16EB-EED616D8A842}"/>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3">
            <a:extLst>
              <a:ext uri="{FF2B5EF4-FFF2-40B4-BE49-F238E27FC236}">
                <a16:creationId xmlns:a16="http://schemas.microsoft.com/office/drawing/2014/main" id="{4A6226FE-4E23-507C-2F43-255DB63EC143}"/>
              </a:ext>
            </a:extLst>
          </p:cNvPr>
          <p:cNvSpPr txBox="1">
            <a:spLocks/>
          </p:cNvSpPr>
          <p:nvPr/>
        </p:nvSpPr>
        <p:spPr>
          <a:xfrm>
            <a:off x="0" y="195263"/>
            <a:ext cx="8245475" cy="7159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b="1" dirty="0"/>
              <a:t>Step 2-Setup Your Site</a:t>
            </a:r>
          </a:p>
        </p:txBody>
      </p:sp>
      <p:grpSp>
        <p:nvGrpSpPr>
          <p:cNvPr id="10" name="Group 9">
            <a:extLst>
              <a:ext uri="{FF2B5EF4-FFF2-40B4-BE49-F238E27FC236}">
                <a16:creationId xmlns:a16="http://schemas.microsoft.com/office/drawing/2014/main" id="{2749F566-8385-CEE4-F6EC-2FBAC7835591}"/>
              </a:ext>
            </a:extLst>
          </p:cNvPr>
          <p:cNvGrpSpPr/>
          <p:nvPr/>
        </p:nvGrpSpPr>
        <p:grpSpPr>
          <a:xfrm>
            <a:off x="2901829" y="553244"/>
            <a:ext cx="4261104" cy="3930290"/>
            <a:chOff x="2901829" y="181951"/>
            <a:chExt cx="4261104" cy="3930290"/>
          </a:xfrm>
        </p:grpSpPr>
        <p:pic>
          <p:nvPicPr>
            <p:cNvPr id="9" name="Picture 8">
              <a:extLst>
                <a:ext uri="{FF2B5EF4-FFF2-40B4-BE49-F238E27FC236}">
                  <a16:creationId xmlns:a16="http://schemas.microsoft.com/office/drawing/2014/main" id="{6EF5A96C-29DC-635E-4537-4D3AB6A7D9C6}"/>
                </a:ext>
              </a:extLst>
            </p:cNvPr>
            <p:cNvPicPr>
              <a:picLocks noChangeAspect="1"/>
            </p:cNvPicPr>
            <p:nvPr/>
          </p:nvPicPr>
          <p:blipFill>
            <a:blip r:embed="rId3"/>
            <a:stretch>
              <a:fillRect/>
            </a:stretch>
          </p:blipFill>
          <p:spPr>
            <a:xfrm>
              <a:off x="2901829" y="972240"/>
              <a:ext cx="4261104" cy="3140001"/>
            </a:xfrm>
            <a:prstGeom prst="rect">
              <a:avLst/>
            </a:prstGeom>
          </p:spPr>
        </p:pic>
        <p:grpSp>
          <p:nvGrpSpPr>
            <p:cNvPr id="8" name="Group 7">
              <a:extLst>
                <a:ext uri="{FF2B5EF4-FFF2-40B4-BE49-F238E27FC236}">
                  <a16:creationId xmlns:a16="http://schemas.microsoft.com/office/drawing/2014/main" id="{520BFE80-8EBA-8CBE-F798-DE6660184472}"/>
                </a:ext>
              </a:extLst>
            </p:cNvPr>
            <p:cNvGrpSpPr/>
            <p:nvPr/>
          </p:nvGrpSpPr>
          <p:grpSpPr>
            <a:xfrm>
              <a:off x="2901829" y="181951"/>
              <a:ext cx="4261104" cy="3471208"/>
              <a:chOff x="3623229" y="195263"/>
              <a:chExt cx="4261104" cy="3471208"/>
            </a:xfrm>
          </p:grpSpPr>
          <p:pic>
            <p:nvPicPr>
              <p:cNvPr id="7" name="Picture 6">
                <a:extLst>
                  <a:ext uri="{FF2B5EF4-FFF2-40B4-BE49-F238E27FC236}">
                    <a16:creationId xmlns:a16="http://schemas.microsoft.com/office/drawing/2014/main" id="{E219870D-E2AD-8236-9C25-AFECB4D05CB9}"/>
                  </a:ext>
                </a:extLst>
              </p:cNvPr>
              <p:cNvPicPr>
                <a:picLocks noChangeAspect="1"/>
              </p:cNvPicPr>
              <p:nvPr/>
            </p:nvPicPr>
            <p:blipFill>
              <a:blip r:embed="rId4"/>
              <a:stretch>
                <a:fillRect/>
              </a:stretch>
            </p:blipFill>
            <p:spPr>
              <a:xfrm>
                <a:off x="3623229" y="195263"/>
                <a:ext cx="4261104" cy="704315"/>
              </a:xfrm>
              <a:prstGeom prst="rect">
                <a:avLst/>
              </a:prstGeom>
              <a:ln>
                <a:solidFill>
                  <a:schemeClr val="tx1"/>
                </a:solidFill>
              </a:ln>
            </p:spPr>
          </p:pic>
          <p:grpSp>
            <p:nvGrpSpPr>
              <p:cNvPr id="17" name="Group 16">
                <a:extLst>
                  <a:ext uri="{FF2B5EF4-FFF2-40B4-BE49-F238E27FC236}">
                    <a16:creationId xmlns:a16="http://schemas.microsoft.com/office/drawing/2014/main" id="{5048CF3A-CA92-FCF4-C29F-7966AFC214EA}"/>
                  </a:ext>
                </a:extLst>
              </p:cNvPr>
              <p:cNvGrpSpPr/>
              <p:nvPr/>
            </p:nvGrpSpPr>
            <p:grpSpPr>
              <a:xfrm>
                <a:off x="4050133" y="276038"/>
                <a:ext cx="1611892" cy="3390433"/>
                <a:chOff x="71049" y="61248"/>
                <a:chExt cx="877365" cy="1745053"/>
              </a:xfrm>
            </p:grpSpPr>
            <p:sp>
              <p:nvSpPr>
                <p:cNvPr id="19" name="Rectangle 18">
                  <a:extLst>
                    <a:ext uri="{FF2B5EF4-FFF2-40B4-BE49-F238E27FC236}">
                      <a16:creationId xmlns:a16="http://schemas.microsoft.com/office/drawing/2014/main" id="{C64F01C3-39E0-4FB0-CF0E-2B111AA4E4CE}"/>
                    </a:ext>
                  </a:extLst>
                </p:cNvPr>
                <p:cNvSpPr/>
                <p:nvPr/>
              </p:nvSpPr>
              <p:spPr>
                <a:xfrm>
                  <a:off x="716406" y="267513"/>
                  <a:ext cx="232008" cy="8814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5EEB09F3-4B55-DF48-09CC-044A6012A0F9}"/>
                    </a:ext>
                  </a:extLst>
                </p:cNvPr>
                <p:cNvSpPr/>
                <p:nvPr/>
              </p:nvSpPr>
              <p:spPr>
                <a:xfrm>
                  <a:off x="71049" y="1675098"/>
                  <a:ext cx="841386" cy="131203"/>
                </a:xfrm>
                <a:prstGeom prst="rect">
                  <a:avLst/>
                </a:prstGeom>
                <a:noFill/>
                <a:ln w="31750"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Arrow: Down 20">
                  <a:extLst>
                    <a:ext uri="{FF2B5EF4-FFF2-40B4-BE49-F238E27FC236}">
                      <a16:creationId xmlns:a16="http://schemas.microsoft.com/office/drawing/2014/main" id="{F908633D-9EFE-F565-EFE2-7263234FC960}"/>
                    </a:ext>
                  </a:extLst>
                </p:cNvPr>
                <p:cNvSpPr/>
                <p:nvPr/>
              </p:nvSpPr>
              <p:spPr>
                <a:xfrm>
                  <a:off x="737845" y="61248"/>
                  <a:ext cx="204281" cy="216062"/>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3" name="TextBox 2">
            <a:extLst>
              <a:ext uri="{FF2B5EF4-FFF2-40B4-BE49-F238E27FC236}">
                <a16:creationId xmlns:a16="http://schemas.microsoft.com/office/drawing/2014/main" id="{182930DD-8DEE-16B0-D1CE-8315313AF162}"/>
              </a:ext>
            </a:extLst>
          </p:cNvPr>
          <p:cNvSpPr txBox="1"/>
          <p:nvPr/>
        </p:nvSpPr>
        <p:spPr>
          <a:xfrm>
            <a:off x="314324" y="2000250"/>
            <a:ext cx="2076451" cy="2466975"/>
          </a:xfrm>
          <a:prstGeom prst="rect">
            <a:avLst/>
          </a:prstGeom>
          <a:noFill/>
          <a:ln>
            <a:noFill/>
          </a:ln>
        </p:spPr>
        <p:txBody>
          <a:bodyPr vert="horz" wrap="square" lIns="91440" tIns="45720" rIns="91440" bIns="45720" rtlCol="0" anchor="ctr">
            <a:noAutofit/>
          </a:bodyPr>
          <a:lstStyle/>
          <a:p>
            <a:r>
              <a:rPr lang="en-US" sz="1600" dirty="0">
                <a:effectLst/>
                <a:ea typeface="MS Mincho" panose="02020609040205080304" pitchFamily="49" charset="-128"/>
                <a:cs typeface="Arial" panose="020B0604020202020204" pitchFamily="34" charset="0"/>
              </a:rPr>
              <a:t>To setup the Girl Scout’s cookie site, click on the “Set up your Digital Cookie site…” link in the My Cookie Site section, or the “Site Setup” link at the top.</a:t>
            </a:r>
            <a:endParaRPr lang="en-US" sz="1400" dirty="0"/>
          </a:p>
        </p:txBody>
      </p:sp>
      <p:grpSp>
        <p:nvGrpSpPr>
          <p:cNvPr id="12" name="Group 11">
            <a:extLst>
              <a:ext uri="{FF2B5EF4-FFF2-40B4-BE49-F238E27FC236}">
                <a16:creationId xmlns:a16="http://schemas.microsoft.com/office/drawing/2014/main" id="{AB741548-D120-B02A-A34F-8170D9C8F101}"/>
              </a:ext>
            </a:extLst>
          </p:cNvPr>
          <p:cNvGrpSpPr/>
          <p:nvPr/>
        </p:nvGrpSpPr>
        <p:grpSpPr>
          <a:xfrm>
            <a:off x="7038570" y="659966"/>
            <a:ext cx="1736915" cy="970304"/>
            <a:chOff x="0" y="-14170"/>
            <a:chExt cx="870058" cy="747176"/>
          </a:xfrm>
        </p:grpSpPr>
        <p:sp>
          <p:nvSpPr>
            <p:cNvPr id="13" name="Down Arrow 56">
              <a:extLst>
                <a:ext uri="{FF2B5EF4-FFF2-40B4-BE49-F238E27FC236}">
                  <a16:creationId xmlns:a16="http://schemas.microsoft.com/office/drawing/2014/main" id="{7E4F174D-BDC8-9FE7-9ECC-9DE26513F5F0}"/>
                </a:ext>
              </a:extLst>
            </p:cNvPr>
            <p:cNvSpPr/>
            <p:nvPr/>
          </p:nvSpPr>
          <p:spPr>
            <a:xfrm rot="5400000">
              <a:off x="119006" y="45955"/>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ectangle 21">
              <a:extLst>
                <a:ext uri="{FF2B5EF4-FFF2-40B4-BE49-F238E27FC236}">
                  <a16:creationId xmlns:a16="http://schemas.microsoft.com/office/drawing/2014/main" id="{9DEB5CBD-2F2A-D312-7343-36C344BC5D42}"/>
                </a:ext>
              </a:extLst>
            </p:cNvPr>
            <p:cNvSpPr/>
            <p:nvPr/>
          </p:nvSpPr>
          <p:spPr>
            <a:xfrm>
              <a:off x="239614" y="-14170"/>
              <a:ext cx="630444" cy="747176"/>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Have multiple Girl Scouts? Easily switch between each site here. </a:t>
              </a:r>
            </a:p>
          </p:txBody>
        </p:sp>
      </p:grpSp>
    </p:spTree>
    <p:extLst>
      <p:ext uri="{BB962C8B-B14F-4D97-AF65-F5344CB8AC3E}">
        <p14:creationId xmlns:p14="http://schemas.microsoft.com/office/powerpoint/2010/main" val="17467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8C12AA3-6E81-C746-8BB2-6661939CBDDC}" type="slidenum">
              <a:rPr kumimoji="0" lang="en-US" b="0" i="0" u="none" strike="noStrike" kern="1200" cap="none" spc="0" normalizeH="0" baseline="0" noProof="0" smtClean="0">
                <a:ln>
                  <a:noFill/>
                </a:ln>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b="0" i="0" u="none" strike="noStrike" kern="1200" cap="none" spc="0" normalizeH="0" baseline="0" noProof="0" dirty="0">
              <a:ln>
                <a:noFill/>
              </a:ln>
              <a:effectLst/>
              <a:uLnTx/>
              <a:uFillTx/>
              <a:latin typeface="+mn-lt"/>
              <a:ea typeface="+mn-ea"/>
              <a:cs typeface="+mn-cs"/>
            </a:endParaRPr>
          </a:p>
        </p:txBody>
      </p:sp>
      <p:sp>
        <p:nvSpPr>
          <p:cNvPr id="4" name="Title 3"/>
          <p:cNvSpPr>
            <a:spLocks noGrp="1"/>
          </p:cNvSpPr>
          <p:nvPr>
            <p:ph type="title"/>
          </p:nvPr>
        </p:nvSpPr>
        <p:spPr/>
        <p:txBody>
          <a:bodyPr/>
          <a:lstStyle/>
          <a:p>
            <a:pPr marL="91440" indent="-457200"/>
            <a:r>
              <a:rPr lang="en-US" dirty="0">
                <a:latin typeface="+mn-lt"/>
              </a:rPr>
              <a:t>Goal Setting: Set My Sales Target</a:t>
            </a:r>
          </a:p>
        </p:txBody>
      </p:sp>
      <p:sp>
        <p:nvSpPr>
          <p:cNvPr id="2059" name="Text Placeholder 2058">
            <a:extLst>
              <a:ext uri="{FF2B5EF4-FFF2-40B4-BE49-F238E27FC236}">
                <a16:creationId xmlns:a16="http://schemas.microsoft.com/office/drawing/2014/main" id="{5AA02B25-CC03-DCC0-49C7-A622D67BE4AC}"/>
              </a:ext>
            </a:extLst>
          </p:cNvPr>
          <p:cNvSpPr>
            <a:spLocks noGrp="1"/>
          </p:cNvSpPr>
          <p:nvPr>
            <p:ph type="body" sz="quarter" idx="4294967295"/>
          </p:nvPr>
        </p:nvSpPr>
        <p:spPr>
          <a:xfrm>
            <a:off x="0" y="66675"/>
            <a:ext cx="4229100" cy="257175"/>
          </a:xfrm>
        </p:spPr>
        <p:txBody>
          <a:bodyPr>
            <a:normAutofit fontScale="92500" lnSpcReduction="20000"/>
          </a:bodyPr>
          <a:lstStyle/>
          <a:p>
            <a:pPr marL="0" indent="0">
              <a:buNone/>
            </a:pPr>
            <a:r>
              <a:rPr lang="en-US" dirty="0">
                <a:solidFill>
                  <a:schemeClr val="bg1"/>
                </a:solidFill>
                <a:latin typeface="+mn-lt"/>
              </a:rPr>
              <a:t>Step 2-Setup Your Site</a:t>
            </a:r>
          </a:p>
        </p:txBody>
      </p:sp>
      <p:pic>
        <p:nvPicPr>
          <p:cNvPr id="26" name="Picture 25" descr="Graphical user interface, text, application, email&#10;&#10;Description automatically generated">
            <a:extLst>
              <a:ext uri="{FF2B5EF4-FFF2-40B4-BE49-F238E27FC236}">
                <a16:creationId xmlns:a16="http://schemas.microsoft.com/office/drawing/2014/main" id="{2B39A02B-0B09-2E09-690B-9B38C7D31951}"/>
              </a:ext>
            </a:extLst>
          </p:cNvPr>
          <p:cNvPicPr>
            <a:picLocks noChangeAspect="1"/>
          </p:cNvPicPr>
          <p:nvPr/>
        </p:nvPicPr>
        <p:blipFill rotWithShape="1">
          <a:blip r:embed="rId3"/>
          <a:srcRect b="23768"/>
          <a:stretch/>
        </p:blipFill>
        <p:spPr bwMode="auto">
          <a:xfrm>
            <a:off x="3325496" y="839648"/>
            <a:ext cx="5460752" cy="3432473"/>
          </a:xfrm>
          <a:prstGeom prst="rect">
            <a:avLst/>
          </a:prstGeom>
          <a:ln>
            <a:noFill/>
          </a:ln>
          <a:extLst>
            <a:ext uri="{53640926-AAD7-44D8-BBD7-CCE9431645EC}">
              <a14:shadowObscured xmlns:a14="http://schemas.microsoft.com/office/drawing/2010/main"/>
            </a:ext>
          </a:extLst>
        </p:spPr>
      </p:pic>
      <p:grpSp>
        <p:nvGrpSpPr>
          <p:cNvPr id="30" name="Group 29">
            <a:extLst>
              <a:ext uri="{FF2B5EF4-FFF2-40B4-BE49-F238E27FC236}">
                <a16:creationId xmlns:a16="http://schemas.microsoft.com/office/drawing/2014/main" id="{19999F42-5E93-7285-DF3C-776A17AB980F}"/>
              </a:ext>
            </a:extLst>
          </p:cNvPr>
          <p:cNvGrpSpPr/>
          <p:nvPr/>
        </p:nvGrpSpPr>
        <p:grpSpPr>
          <a:xfrm>
            <a:off x="3520483" y="1718858"/>
            <a:ext cx="658495" cy="273050"/>
            <a:chOff x="4281011" y="2431097"/>
            <a:chExt cx="658495" cy="273050"/>
          </a:xfrm>
        </p:grpSpPr>
        <p:sp>
          <p:nvSpPr>
            <p:cNvPr id="28" name="Rectangle 27">
              <a:extLst>
                <a:ext uri="{FF2B5EF4-FFF2-40B4-BE49-F238E27FC236}">
                  <a16:creationId xmlns:a16="http://schemas.microsoft.com/office/drawing/2014/main" id="{EA3FBEE2-CBD1-7DE6-404E-714A78D6316E}"/>
                </a:ext>
              </a:extLst>
            </p:cNvPr>
            <p:cNvSpPr/>
            <p:nvPr/>
          </p:nvSpPr>
          <p:spPr>
            <a:xfrm>
              <a:off x="4281011" y="2431097"/>
              <a:ext cx="369570" cy="27305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1</a:t>
              </a:r>
              <a:endParaRPr lang="en-US" sz="1200" dirty="0">
                <a:effectLst/>
                <a:ea typeface="MS Mincho" panose="02020609040205080304" pitchFamily="49" charset="-128"/>
                <a:cs typeface="Times New Roman" panose="02020603050405020304" pitchFamily="18" charset="0"/>
              </a:endParaRPr>
            </a:p>
          </p:txBody>
        </p:sp>
        <p:sp>
          <p:nvSpPr>
            <p:cNvPr id="29" name="Arrow: Down 28">
              <a:extLst>
                <a:ext uri="{FF2B5EF4-FFF2-40B4-BE49-F238E27FC236}">
                  <a16:creationId xmlns:a16="http://schemas.microsoft.com/office/drawing/2014/main" id="{A1C0E20F-8C11-82A1-A1FA-D8C5861AB5E8}"/>
                </a:ext>
              </a:extLst>
            </p:cNvPr>
            <p:cNvSpPr/>
            <p:nvPr/>
          </p:nvSpPr>
          <p:spPr>
            <a:xfrm rot="16200000">
              <a:off x="4725193" y="2426335"/>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49" name="Group 2048">
            <a:extLst>
              <a:ext uri="{FF2B5EF4-FFF2-40B4-BE49-F238E27FC236}">
                <a16:creationId xmlns:a16="http://schemas.microsoft.com/office/drawing/2014/main" id="{003A695B-4678-756E-344F-F7226D045A63}"/>
              </a:ext>
            </a:extLst>
          </p:cNvPr>
          <p:cNvGrpSpPr/>
          <p:nvPr/>
        </p:nvGrpSpPr>
        <p:grpSpPr>
          <a:xfrm>
            <a:off x="6257061" y="1347383"/>
            <a:ext cx="369570" cy="371475"/>
            <a:chOff x="4387215" y="2386013"/>
            <a:chExt cx="369570" cy="371475"/>
          </a:xfrm>
        </p:grpSpPr>
        <p:sp>
          <p:nvSpPr>
            <p:cNvPr id="31" name="Arrow: Down 30">
              <a:extLst>
                <a:ext uri="{FF2B5EF4-FFF2-40B4-BE49-F238E27FC236}">
                  <a16:creationId xmlns:a16="http://schemas.microsoft.com/office/drawing/2014/main" id="{4ECD9E4F-8924-4968-D5B3-69A1B6A52047}"/>
                </a:ext>
              </a:extLst>
            </p:cNvPr>
            <p:cNvSpPr/>
            <p:nvPr/>
          </p:nvSpPr>
          <p:spPr>
            <a:xfrm>
              <a:off x="4525010" y="2466658"/>
              <a:ext cx="116840"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48" name="Rectangle 2047">
              <a:extLst>
                <a:ext uri="{FF2B5EF4-FFF2-40B4-BE49-F238E27FC236}">
                  <a16:creationId xmlns:a16="http://schemas.microsoft.com/office/drawing/2014/main" id="{0708C291-79AE-8655-617B-838B65CC4D43}"/>
                </a:ext>
              </a:extLst>
            </p:cNvPr>
            <p:cNvSpPr/>
            <p:nvPr/>
          </p:nvSpPr>
          <p:spPr>
            <a:xfrm>
              <a:off x="4387215" y="2386013"/>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2</a:t>
              </a:r>
              <a:endParaRPr lang="en-US" sz="1200" dirty="0">
                <a:effectLst/>
                <a:ea typeface="MS Mincho" panose="02020609040205080304" pitchFamily="49" charset="-128"/>
                <a:cs typeface="Times New Roman" panose="02020603050405020304" pitchFamily="18" charset="0"/>
              </a:endParaRPr>
            </a:p>
          </p:txBody>
        </p:sp>
      </p:grpSp>
      <p:grpSp>
        <p:nvGrpSpPr>
          <p:cNvPr id="2054" name="Group 2053">
            <a:extLst>
              <a:ext uri="{FF2B5EF4-FFF2-40B4-BE49-F238E27FC236}">
                <a16:creationId xmlns:a16="http://schemas.microsoft.com/office/drawing/2014/main" id="{AFA04E3E-40EA-AF63-8440-9B94E410AFC1}"/>
              </a:ext>
            </a:extLst>
          </p:cNvPr>
          <p:cNvGrpSpPr/>
          <p:nvPr/>
        </p:nvGrpSpPr>
        <p:grpSpPr>
          <a:xfrm>
            <a:off x="7863911" y="1928409"/>
            <a:ext cx="711200" cy="297180"/>
            <a:chOff x="4143693" y="2408873"/>
            <a:chExt cx="711200" cy="297180"/>
          </a:xfrm>
        </p:grpSpPr>
        <p:sp>
          <p:nvSpPr>
            <p:cNvPr id="2052" name="Rectangle 2051">
              <a:extLst>
                <a:ext uri="{FF2B5EF4-FFF2-40B4-BE49-F238E27FC236}">
                  <a16:creationId xmlns:a16="http://schemas.microsoft.com/office/drawing/2014/main" id="{C58FEEF7-105E-3F68-EEC3-0D0DF7350FFD}"/>
                </a:ext>
              </a:extLst>
            </p:cNvPr>
            <p:cNvSpPr/>
            <p:nvPr/>
          </p:nvSpPr>
          <p:spPr>
            <a:xfrm>
              <a:off x="4485323" y="2408873"/>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3</a:t>
              </a:r>
              <a:endParaRPr lang="en-US" sz="1200" dirty="0">
                <a:effectLst/>
                <a:ea typeface="MS Mincho" panose="02020609040205080304" pitchFamily="49" charset="-128"/>
                <a:cs typeface="Times New Roman" panose="02020603050405020304" pitchFamily="18" charset="0"/>
              </a:endParaRPr>
            </a:p>
          </p:txBody>
        </p:sp>
        <p:sp>
          <p:nvSpPr>
            <p:cNvPr id="2053" name="Arrow: Down 2052">
              <a:extLst>
                <a:ext uri="{FF2B5EF4-FFF2-40B4-BE49-F238E27FC236}">
                  <a16:creationId xmlns:a16="http://schemas.microsoft.com/office/drawing/2014/main" id="{4F240B66-998E-3E57-C434-BABF39608F01}"/>
                </a:ext>
              </a:extLst>
            </p:cNvPr>
            <p:cNvSpPr/>
            <p:nvPr/>
          </p:nvSpPr>
          <p:spPr>
            <a:xfrm rot="5400000">
              <a:off x="4289108" y="2364423"/>
              <a:ext cx="123825" cy="41465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57" name="Group 2056">
            <a:extLst>
              <a:ext uri="{FF2B5EF4-FFF2-40B4-BE49-F238E27FC236}">
                <a16:creationId xmlns:a16="http://schemas.microsoft.com/office/drawing/2014/main" id="{EC503B96-D7C4-1142-C1A8-D92DC97AEFC0}"/>
              </a:ext>
            </a:extLst>
          </p:cNvPr>
          <p:cNvGrpSpPr/>
          <p:nvPr/>
        </p:nvGrpSpPr>
        <p:grpSpPr>
          <a:xfrm>
            <a:off x="3058838" y="3313202"/>
            <a:ext cx="646430" cy="297180"/>
            <a:chOff x="4287044" y="2443004"/>
            <a:chExt cx="646430" cy="297180"/>
          </a:xfrm>
        </p:grpSpPr>
        <p:sp>
          <p:nvSpPr>
            <p:cNvPr id="2055" name="Rectangle 2054">
              <a:extLst>
                <a:ext uri="{FF2B5EF4-FFF2-40B4-BE49-F238E27FC236}">
                  <a16:creationId xmlns:a16="http://schemas.microsoft.com/office/drawing/2014/main" id="{168786C6-22F8-B241-59DA-B828CDF4F52F}"/>
                </a:ext>
              </a:extLst>
            </p:cNvPr>
            <p:cNvSpPr/>
            <p:nvPr/>
          </p:nvSpPr>
          <p:spPr>
            <a:xfrm>
              <a:off x="4287044" y="2443004"/>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4</a:t>
              </a:r>
              <a:endParaRPr lang="en-US" sz="1200" dirty="0">
                <a:effectLst/>
                <a:ea typeface="MS Mincho" panose="02020609040205080304" pitchFamily="49" charset="-128"/>
                <a:cs typeface="Times New Roman" panose="02020603050405020304" pitchFamily="18" charset="0"/>
              </a:endParaRPr>
            </a:p>
          </p:txBody>
        </p:sp>
        <p:sp>
          <p:nvSpPr>
            <p:cNvPr id="2056" name="Arrow: Down 2055">
              <a:extLst>
                <a:ext uri="{FF2B5EF4-FFF2-40B4-BE49-F238E27FC236}">
                  <a16:creationId xmlns:a16="http://schemas.microsoft.com/office/drawing/2014/main" id="{2DEA751A-C2E7-42B3-C628-F66DF8DC4FD6}"/>
                </a:ext>
              </a:extLst>
            </p:cNvPr>
            <p:cNvSpPr/>
            <p:nvPr/>
          </p:nvSpPr>
          <p:spPr>
            <a:xfrm rot="16200000">
              <a:off x="4719161" y="2403317"/>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7951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B84DA1-F387-2E5E-EB4A-44584B0AC048}"/>
              </a:ext>
            </a:extLst>
          </p:cNvPr>
          <p:cNvSpPr>
            <a:spLocks noGrp="1"/>
          </p:cNvSpPr>
          <p:nvPr>
            <p:ph type="sldNum" sz="quarter" idx="12"/>
          </p:nvPr>
        </p:nvSpPr>
        <p:spPr/>
        <p:txBody>
          <a:bodyPr/>
          <a:lstStyle/>
          <a:p>
            <a:fld id="{7691CCDB-B024-8747-B233-CAD1CBC7A901}" type="slidenum">
              <a:rPr lang="en-US" smtClean="0"/>
              <a:pPr/>
              <a:t>8</a:t>
            </a:fld>
            <a:endParaRPr lang="en-US"/>
          </a:p>
        </p:txBody>
      </p:sp>
      <p:sp>
        <p:nvSpPr>
          <p:cNvPr id="3" name="Footer Placeholder 2">
            <a:extLst>
              <a:ext uri="{FF2B5EF4-FFF2-40B4-BE49-F238E27FC236}">
                <a16:creationId xmlns:a16="http://schemas.microsoft.com/office/drawing/2014/main" id="{680C6CA7-6A13-5953-3786-443C9DECA1E2}"/>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itle 3">
            <a:extLst>
              <a:ext uri="{FF2B5EF4-FFF2-40B4-BE49-F238E27FC236}">
                <a16:creationId xmlns:a16="http://schemas.microsoft.com/office/drawing/2014/main" id="{E2D1769D-11AC-5DF1-9F8F-2BD463918D5F}"/>
              </a:ext>
            </a:extLst>
          </p:cNvPr>
          <p:cNvSpPr>
            <a:spLocks noGrp="1"/>
          </p:cNvSpPr>
          <p:nvPr>
            <p:ph type="title"/>
          </p:nvPr>
        </p:nvSpPr>
        <p:spPr/>
        <p:txBody>
          <a:bodyPr/>
          <a:lstStyle/>
          <a:p>
            <a:r>
              <a:rPr lang="en-US" dirty="0">
                <a:latin typeface="+mn-lt"/>
              </a:rPr>
              <a:t>My Cookie Story</a:t>
            </a:r>
          </a:p>
        </p:txBody>
      </p:sp>
      <p:sp>
        <p:nvSpPr>
          <p:cNvPr id="5" name="Text Placeholder 2058">
            <a:extLst>
              <a:ext uri="{FF2B5EF4-FFF2-40B4-BE49-F238E27FC236}">
                <a16:creationId xmlns:a16="http://schemas.microsoft.com/office/drawing/2014/main" id="{7E0C3026-D72F-14D0-5342-BCF563091F2F}"/>
              </a:ext>
            </a:extLst>
          </p:cNvPr>
          <p:cNvSpPr txBox="1">
            <a:spLocks/>
          </p:cNvSpPr>
          <p:nvPr/>
        </p:nvSpPr>
        <p:spPr>
          <a:xfrm>
            <a:off x="0" y="75801"/>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Step 2-Setup Your Site</a:t>
            </a:r>
          </a:p>
        </p:txBody>
      </p:sp>
      <p:pic>
        <p:nvPicPr>
          <p:cNvPr id="6" name="Picture 5">
            <a:extLst>
              <a:ext uri="{FF2B5EF4-FFF2-40B4-BE49-F238E27FC236}">
                <a16:creationId xmlns:a16="http://schemas.microsoft.com/office/drawing/2014/main" id="{8CDFC466-D4CA-747E-9D56-A30803EC3B08}"/>
              </a:ext>
            </a:extLst>
          </p:cNvPr>
          <p:cNvPicPr>
            <a:picLocks noChangeAspect="1"/>
          </p:cNvPicPr>
          <p:nvPr/>
        </p:nvPicPr>
        <p:blipFill>
          <a:blip r:embed="rId3"/>
          <a:stretch>
            <a:fillRect/>
          </a:stretch>
        </p:blipFill>
        <p:spPr>
          <a:xfrm>
            <a:off x="3142082" y="1409700"/>
            <a:ext cx="5875655" cy="2324100"/>
          </a:xfrm>
          <a:prstGeom prst="rect">
            <a:avLst/>
          </a:prstGeom>
        </p:spPr>
      </p:pic>
      <p:sp>
        <p:nvSpPr>
          <p:cNvPr id="7" name="Rectangle 6">
            <a:extLst>
              <a:ext uri="{FF2B5EF4-FFF2-40B4-BE49-F238E27FC236}">
                <a16:creationId xmlns:a16="http://schemas.microsoft.com/office/drawing/2014/main" id="{BA9A8227-EB2D-0A97-F86C-5133FB835F38}"/>
              </a:ext>
            </a:extLst>
          </p:cNvPr>
          <p:cNvSpPr/>
          <p:nvPr/>
        </p:nvSpPr>
        <p:spPr>
          <a:xfrm>
            <a:off x="3046376" y="2291316"/>
            <a:ext cx="344170" cy="36576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1</a:t>
            </a:r>
            <a:endParaRPr lang="en-US" sz="1200" dirty="0">
              <a:effectLst/>
              <a:ea typeface="MS Mincho" panose="02020609040205080304" pitchFamily="49" charset="-128"/>
              <a:cs typeface="Times New Roman" panose="02020603050405020304" pitchFamily="18" charset="0"/>
            </a:endParaRPr>
          </a:p>
        </p:txBody>
      </p:sp>
      <p:sp>
        <p:nvSpPr>
          <p:cNvPr id="9" name="Right Arrow 224">
            <a:extLst>
              <a:ext uri="{FF2B5EF4-FFF2-40B4-BE49-F238E27FC236}">
                <a16:creationId xmlns:a16="http://schemas.microsoft.com/office/drawing/2014/main" id="{A81DE6E5-C80B-9B9D-1D18-E80F9E9C8468}"/>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Arrow 225">
            <a:extLst>
              <a:ext uri="{FF2B5EF4-FFF2-40B4-BE49-F238E27FC236}">
                <a16:creationId xmlns:a16="http://schemas.microsoft.com/office/drawing/2014/main" id="{47003676-DBC0-DEFD-CB39-584C0CCBDF88}"/>
              </a:ext>
            </a:extLst>
          </p:cNvPr>
          <p:cNvSpPr/>
          <p:nvPr/>
        </p:nvSpPr>
        <p:spPr>
          <a:xfrm flipV="1">
            <a:off x="3275925" y="2375521"/>
            <a:ext cx="407422" cy="19735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Arrow 226">
            <a:extLst>
              <a:ext uri="{FF2B5EF4-FFF2-40B4-BE49-F238E27FC236}">
                <a16:creationId xmlns:a16="http://schemas.microsoft.com/office/drawing/2014/main" id="{E254809F-9C76-2516-FEB7-0422B0D87FAF}"/>
              </a:ext>
            </a:extLst>
          </p:cNvPr>
          <p:cNvSpPr/>
          <p:nvPr/>
        </p:nvSpPr>
        <p:spPr>
          <a:xfrm rot="10800000" flipV="1">
            <a:off x="8066839" y="2434590"/>
            <a:ext cx="407422" cy="273547"/>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ED258BF6-FCDA-AEFA-DE38-FAA72C37A30B}"/>
              </a:ext>
            </a:extLst>
          </p:cNvPr>
          <p:cNvSpPr/>
          <p:nvPr/>
        </p:nvSpPr>
        <p:spPr>
          <a:xfrm>
            <a:off x="8392435" y="2427138"/>
            <a:ext cx="264160" cy="29146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2</a:t>
            </a:r>
            <a:endParaRPr lang="en-US" sz="1200" dirty="0">
              <a:effectLst/>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87CAA379-0F41-D3CA-49E2-2532E8647DC1}"/>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3</a:t>
            </a:r>
            <a:endParaRPr lang="en-US" sz="12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5133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5DAE0E-CA11-B845-3460-34B41341C4CA}"/>
              </a:ext>
            </a:extLst>
          </p:cNvPr>
          <p:cNvSpPr>
            <a:spLocks noGrp="1"/>
          </p:cNvSpPr>
          <p:nvPr>
            <p:ph type="sldNum" sz="quarter" idx="12"/>
          </p:nvPr>
        </p:nvSpPr>
        <p:spPr/>
        <p:txBody>
          <a:bodyPr/>
          <a:lstStyle/>
          <a:p>
            <a:fld id="{7691CCDB-B024-8747-B233-CAD1CBC7A901}" type="slidenum">
              <a:rPr lang="en-US" smtClean="0"/>
              <a:pPr/>
              <a:t>9</a:t>
            </a:fld>
            <a:endParaRPr lang="en-US"/>
          </a:p>
        </p:txBody>
      </p:sp>
      <p:sp>
        <p:nvSpPr>
          <p:cNvPr id="3" name="Footer Placeholder 2">
            <a:extLst>
              <a:ext uri="{FF2B5EF4-FFF2-40B4-BE49-F238E27FC236}">
                <a16:creationId xmlns:a16="http://schemas.microsoft.com/office/drawing/2014/main" id="{5149CD21-B5C2-3A82-482D-CF6093E29AA6}"/>
              </a:ext>
            </a:extLst>
          </p:cNvPr>
          <p:cNvSpPr>
            <a:spLocks noGrp="1"/>
          </p:cNvSpPr>
          <p:nvPr>
            <p:ph type="ftr" sz="quarter" idx="3"/>
          </p:nvPr>
        </p:nvSpPr>
        <p:spPr>
          <a:xfrm>
            <a:off x="171449" y="5011721"/>
            <a:ext cx="5673297" cy="154578"/>
          </a:xfrm>
        </p:spPr>
        <p:txBody>
          <a:bodyPr/>
          <a:lstStyle/>
          <a:p>
            <a:r>
              <a:rPr lang="en-US" dirty="0">
                <a:latin typeface="+mn-lt"/>
              </a:rPr>
              <a:t>©2021 Girl Scouts of the USA. All Rights Reserved.  Not for public distribution.</a:t>
            </a:r>
          </a:p>
        </p:txBody>
      </p:sp>
      <p:sp>
        <p:nvSpPr>
          <p:cNvPr id="4" name="Title 3">
            <a:extLst>
              <a:ext uri="{FF2B5EF4-FFF2-40B4-BE49-F238E27FC236}">
                <a16:creationId xmlns:a16="http://schemas.microsoft.com/office/drawing/2014/main" id="{348A6EF7-B518-484D-E8BF-38FBB26275F5}"/>
              </a:ext>
            </a:extLst>
          </p:cNvPr>
          <p:cNvSpPr>
            <a:spLocks noGrp="1"/>
          </p:cNvSpPr>
          <p:nvPr>
            <p:ph type="title"/>
          </p:nvPr>
        </p:nvSpPr>
        <p:spPr/>
        <p:txBody>
          <a:bodyPr/>
          <a:lstStyle/>
          <a:p>
            <a:r>
              <a:rPr lang="en-US" dirty="0">
                <a:latin typeface="+mn-lt"/>
              </a:rPr>
              <a:t>Photo/Video Upload</a:t>
            </a:r>
          </a:p>
        </p:txBody>
      </p:sp>
      <p:pic>
        <p:nvPicPr>
          <p:cNvPr id="5" name="Picture 4" descr="Diagram&#10;&#10;Description automatically generated with medium confidence">
            <a:extLst>
              <a:ext uri="{FF2B5EF4-FFF2-40B4-BE49-F238E27FC236}">
                <a16:creationId xmlns:a16="http://schemas.microsoft.com/office/drawing/2014/main" id="{88D02C61-27AF-CE0B-A9FC-EDF962BA8E5B}"/>
              </a:ext>
            </a:extLst>
          </p:cNvPr>
          <p:cNvPicPr>
            <a:picLocks noChangeAspect="1"/>
          </p:cNvPicPr>
          <p:nvPr/>
        </p:nvPicPr>
        <p:blipFill rotWithShape="1">
          <a:blip r:embed="rId3"/>
          <a:srcRect t="8992" b="6592"/>
          <a:stretch/>
        </p:blipFill>
        <p:spPr bwMode="auto">
          <a:xfrm>
            <a:off x="3643891" y="2388508"/>
            <a:ext cx="5080656" cy="1973864"/>
          </a:xfrm>
          <a:prstGeom prst="rect">
            <a:avLst/>
          </a:prstGeom>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DE5C3957-D510-FB55-B04C-E55C78F872E7}"/>
              </a:ext>
            </a:extLst>
          </p:cNvPr>
          <p:cNvGrpSpPr/>
          <p:nvPr/>
        </p:nvGrpSpPr>
        <p:grpSpPr>
          <a:xfrm>
            <a:off x="3196271" y="2894000"/>
            <a:ext cx="520065" cy="257175"/>
            <a:chOff x="0" y="0"/>
            <a:chExt cx="520065" cy="257175"/>
          </a:xfrm>
        </p:grpSpPr>
        <p:sp>
          <p:nvSpPr>
            <p:cNvPr id="8" name="Arrow: Right 7">
              <a:extLst>
                <a:ext uri="{FF2B5EF4-FFF2-40B4-BE49-F238E27FC236}">
                  <a16:creationId xmlns:a16="http://schemas.microsoft.com/office/drawing/2014/main" id="{19FE483C-8ADE-2180-68D2-CCE874ACCC34}"/>
                </a:ext>
              </a:extLst>
            </p:cNvPr>
            <p:cNvSpPr/>
            <p:nvPr/>
          </p:nvSpPr>
          <p:spPr>
            <a:xfrm flipV="1">
              <a:off x="180975" y="85725"/>
              <a:ext cx="339090" cy="110791"/>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7B9EB12A-04FD-5A3A-3C3A-859CE1BE429D}"/>
                </a:ext>
              </a:extLst>
            </p:cNvPr>
            <p:cNvSpPr/>
            <p:nvPr/>
          </p:nvSpPr>
          <p:spPr>
            <a:xfrm>
              <a:off x="0" y="0"/>
              <a:ext cx="293370" cy="25717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1</a:t>
              </a:r>
              <a:endParaRPr lang="en-US" sz="1200" dirty="0">
                <a:effectLst/>
                <a:ea typeface="MS Mincho" panose="02020609040205080304" pitchFamily="49" charset="-128"/>
                <a:cs typeface="Times New Roman" panose="02020603050405020304" pitchFamily="18" charset="0"/>
              </a:endParaRPr>
            </a:p>
          </p:txBody>
        </p:sp>
      </p:grpSp>
      <p:grpSp>
        <p:nvGrpSpPr>
          <p:cNvPr id="10" name="Group 9">
            <a:extLst>
              <a:ext uri="{FF2B5EF4-FFF2-40B4-BE49-F238E27FC236}">
                <a16:creationId xmlns:a16="http://schemas.microsoft.com/office/drawing/2014/main" id="{D5BC7C01-825D-D796-C80E-F201E3031866}"/>
              </a:ext>
            </a:extLst>
          </p:cNvPr>
          <p:cNvGrpSpPr/>
          <p:nvPr/>
        </p:nvGrpSpPr>
        <p:grpSpPr>
          <a:xfrm>
            <a:off x="3205796" y="3656141"/>
            <a:ext cx="501015" cy="282575"/>
            <a:chOff x="0" y="0"/>
            <a:chExt cx="501015" cy="282742"/>
          </a:xfrm>
        </p:grpSpPr>
        <p:sp>
          <p:nvSpPr>
            <p:cNvPr id="11" name="Arrow: Right 10">
              <a:extLst>
                <a:ext uri="{FF2B5EF4-FFF2-40B4-BE49-F238E27FC236}">
                  <a16:creationId xmlns:a16="http://schemas.microsoft.com/office/drawing/2014/main" id="{8E49FF8B-6E41-B4FE-DA4C-01A504D0598F}"/>
                </a:ext>
              </a:extLst>
            </p:cNvPr>
            <p:cNvSpPr/>
            <p:nvPr/>
          </p:nvSpPr>
          <p:spPr>
            <a:xfrm flipV="1">
              <a:off x="161925" y="104775"/>
              <a:ext cx="339090" cy="11664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C09FB50C-FCD9-CCE6-941A-782CF543595C}"/>
                </a:ext>
              </a:extLst>
            </p:cNvPr>
            <p:cNvSpPr/>
            <p:nvPr/>
          </p:nvSpPr>
          <p:spPr>
            <a:xfrm>
              <a:off x="0" y="0"/>
              <a:ext cx="288557" cy="28274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2</a:t>
              </a:r>
              <a:endParaRPr lang="en-US" sz="1200" dirty="0">
                <a:effectLst/>
                <a:ea typeface="MS Mincho" panose="02020609040205080304" pitchFamily="49" charset="-128"/>
                <a:cs typeface="Times New Roman" panose="02020603050405020304" pitchFamily="18" charset="0"/>
              </a:endParaRPr>
            </a:p>
          </p:txBody>
        </p:sp>
      </p:grpSp>
      <p:grpSp>
        <p:nvGrpSpPr>
          <p:cNvPr id="13" name="Group 12">
            <a:extLst>
              <a:ext uri="{FF2B5EF4-FFF2-40B4-BE49-F238E27FC236}">
                <a16:creationId xmlns:a16="http://schemas.microsoft.com/office/drawing/2014/main" id="{5D90390C-594B-0AD4-2E02-A759D9B01008}"/>
              </a:ext>
            </a:extLst>
          </p:cNvPr>
          <p:cNvGrpSpPr/>
          <p:nvPr/>
        </p:nvGrpSpPr>
        <p:grpSpPr>
          <a:xfrm>
            <a:off x="5551918" y="4007204"/>
            <a:ext cx="450850" cy="246380"/>
            <a:chOff x="0" y="0"/>
            <a:chExt cx="450850" cy="246380"/>
          </a:xfrm>
        </p:grpSpPr>
        <p:sp>
          <p:nvSpPr>
            <p:cNvPr id="14" name="Rectangle 13">
              <a:extLst>
                <a:ext uri="{FF2B5EF4-FFF2-40B4-BE49-F238E27FC236}">
                  <a16:creationId xmlns:a16="http://schemas.microsoft.com/office/drawing/2014/main" id="{80BC9100-7CDC-95BD-52D0-6D989393EEB4}"/>
                </a:ext>
              </a:extLst>
            </p:cNvPr>
            <p:cNvSpPr/>
            <p:nvPr/>
          </p:nvSpPr>
          <p:spPr>
            <a:xfrm>
              <a:off x="219075" y="0"/>
              <a:ext cx="231775" cy="2463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3</a:t>
              </a:r>
              <a:endParaRPr lang="en-US" sz="1200" dirty="0">
                <a:effectLst/>
                <a:ea typeface="MS Mincho" panose="02020609040205080304" pitchFamily="49" charset="-128"/>
                <a:cs typeface="Times New Roman" panose="02020603050405020304" pitchFamily="18" charset="0"/>
              </a:endParaRPr>
            </a:p>
          </p:txBody>
        </p:sp>
        <p:sp>
          <p:nvSpPr>
            <p:cNvPr id="15" name="Arrow: Right 14">
              <a:extLst>
                <a:ext uri="{FF2B5EF4-FFF2-40B4-BE49-F238E27FC236}">
                  <a16:creationId xmlns:a16="http://schemas.microsoft.com/office/drawing/2014/main" id="{DBB66BC9-318B-9448-2D2F-59E9068A96F9}"/>
                </a:ext>
              </a:extLst>
            </p:cNvPr>
            <p:cNvSpPr/>
            <p:nvPr/>
          </p:nvSpPr>
          <p:spPr>
            <a:xfrm rot="10800000">
              <a:off x="0" y="66675"/>
              <a:ext cx="267335" cy="118111"/>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6" name="Star: 32 Points 15">
            <a:extLst>
              <a:ext uri="{FF2B5EF4-FFF2-40B4-BE49-F238E27FC236}">
                <a16:creationId xmlns:a16="http://schemas.microsoft.com/office/drawing/2014/main" id="{4A1EBC3B-DE90-2201-9614-BF51783DA5ED}"/>
              </a:ext>
            </a:extLst>
          </p:cNvPr>
          <p:cNvSpPr/>
          <p:nvPr/>
        </p:nvSpPr>
        <p:spPr>
          <a:xfrm>
            <a:off x="5844746" y="183078"/>
            <a:ext cx="3254722" cy="1882714"/>
          </a:xfrm>
          <a:prstGeom prst="star32">
            <a:avLst/>
          </a:prstGeom>
          <a:solidFill>
            <a:srgbClr val="FFC000"/>
          </a:solid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Girl Scouts who uploaded a photo or video of themselves sold more than double the boxes on average than those who did not.</a:t>
            </a:r>
            <a:endParaRPr lang="en-US" sz="1800" dirty="0">
              <a:effectLst/>
              <a:ea typeface="MS Mincho" panose="02020609040205080304" pitchFamily="49" charset="-128"/>
              <a:cs typeface="Times New Roman" panose="02020603050405020304" pitchFamily="18" charset="0"/>
            </a:endParaRPr>
          </a:p>
        </p:txBody>
      </p:sp>
      <p:sp>
        <p:nvSpPr>
          <p:cNvPr id="17" name="Text Placeholder 2058">
            <a:extLst>
              <a:ext uri="{FF2B5EF4-FFF2-40B4-BE49-F238E27FC236}">
                <a16:creationId xmlns:a16="http://schemas.microsoft.com/office/drawing/2014/main" id="{89F0B38D-B978-9803-BFD7-898E9E0DB3FF}"/>
              </a:ext>
            </a:extLst>
          </p:cNvPr>
          <p:cNvSpPr txBox="1">
            <a:spLocks/>
          </p:cNvSpPr>
          <p:nvPr/>
        </p:nvSpPr>
        <p:spPr>
          <a:xfrm>
            <a:off x="0" y="54490"/>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Step 2-Setup Your Site</a:t>
            </a:r>
          </a:p>
        </p:txBody>
      </p:sp>
    </p:spTree>
    <p:extLst>
      <p:ext uri="{BB962C8B-B14F-4D97-AF65-F5344CB8AC3E}">
        <p14:creationId xmlns:p14="http://schemas.microsoft.com/office/powerpoint/2010/main" val="2732973844"/>
      </p:ext>
    </p:extLst>
  </p:cSld>
  <p:clrMapOvr>
    <a:masterClrMapping/>
  </p:clrMapOvr>
  <p:transition>
    <p:fade/>
  </p:transition>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ustom 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c3e6e850-a3d6-443d-bb2b-63dce7c8e1b3" ContentTypeId="0x01010070C43DAE53F2384CA62DA8215B3568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7bf323-ee9a-42bd-9545-55770b82aeca" xsi:nil="true"/>
    <lcf76f155ced4ddcb4097134ff3c332f xmlns="50374967-cedf-49ed-ae7f-f7782202b6fd">
      <Terms xmlns="http://schemas.microsoft.com/office/infopath/2007/PartnerControls"/>
    </lcf76f155ced4ddcb4097134ff3c332f>
    <d2ac80d53c2d44c48d2ca5b0e79eeb28 xmlns="d47bf323-ee9a-42bd-9545-55770b82aeca">
      <Terms xmlns="http://schemas.microsoft.com/office/infopath/2007/PartnerControls"/>
    </d2ac80d53c2d44c48d2ca5b0e79eeb28>
    <k4dacf5aa33a4ba2a70f4787df700f9f xmlns="d47bf323-ee9a-42bd-9545-55770b82aeca">
      <Terms xmlns="http://schemas.microsoft.com/office/infopath/2007/PartnerControls"/>
    </k4dacf5aa33a4ba2a70f4787df700f9f>
    <DateAddedd xmlns="50374967-cedf-49ed-ae7f-f7782202b6fd">2023-09-02T01:13:25+00:00</DateAddedd>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documentManagement>
</p:properties>
</file>

<file path=customXml/item4.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910B733D38017841849ACC2600CCCBCB" ma:contentTypeVersion="49" ma:contentTypeDescription="" ma:contentTypeScope="" ma:versionID="8ad11816a3f22c9476fb64bca6c31a27">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a43b25f7b4da8f682a83adfd30b04771"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KeyPoints" minOccurs="0"/>
                <xsd:element ref="ns3:MediaServiceKeyPoints" minOccurs="0"/>
                <xsd:element ref="ns4:SharedWithUsers" minOccurs="0"/>
                <xsd:element ref="ns4:SharedWithDetails" minOccurs="0"/>
                <xsd:element ref="ns3:MediaServiceGenerationTime" minOccurs="0"/>
                <xsd:element ref="ns3:MediaServiceEventHashCode" minOccurs="0"/>
                <xsd:element ref="ns3:MediaLengthInSeconds" minOccurs="0"/>
                <xsd:element ref="ns3:lcf76f155ced4ddcb4097134ff3c332f" minOccurs="0"/>
                <xsd:element ref="ns3:DateAddedd" minOccurs="0"/>
                <xsd:element ref="ns3:MediaServiceOCR"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e18d708-1780-4ab9-a694-25e51d54ec4d}"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e18d708-1780-4ab9-a694-25e51d54ec4d}"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99;#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51;#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element name="DateAddedd" ma:index="34" nillable="true" ma:displayName="Date Addedd" ma:default="[today]" ma:format="DateTime" ma:internalName="DateAddedd">
      <xsd:simpleType>
        <xsd:restriction base="dms:DateTime"/>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306F50-E16E-4951-B5BA-ACA996B0CD73}">
  <ds:schemaRefs>
    <ds:schemaRef ds:uri="Microsoft.SharePoint.Taxonomy.ContentTypeSync"/>
  </ds:schemaRefs>
</ds:datastoreItem>
</file>

<file path=customXml/itemProps2.xml><?xml version="1.0" encoding="utf-8"?>
<ds:datastoreItem xmlns:ds="http://schemas.openxmlformats.org/officeDocument/2006/customXml" ds:itemID="{A32B950F-CB03-439E-AAAA-3C6FE541E548}">
  <ds:schemaRefs>
    <ds:schemaRef ds:uri="http://schemas.microsoft.com/sharepoint/v3/contenttype/forms"/>
  </ds:schemaRefs>
</ds:datastoreItem>
</file>

<file path=customXml/itemProps3.xml><?xml version="1.0" encoding="utf-8"?>
<ds:datastoreItem xmlns:ds="http://schemas.openxmlformats.org/officeDocument/2006/customXml" ds:itemID="{5B0E5BFF-3511-4F75-818D-E6DDDFDF42E5}">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545749db-9741-42b6-bcd7-1d4a31c7dd6a"/>
    <ds:schemaRef ds:uri="http://schemas.openxmlformats.org/package/2006/metadata/core-properties"/>
    <ds:schemaRef ds:uri="54f3e67e-fb81-484f-a314-e396c7c9090b"/>
    <ds:schemaRef ds:uri="http://purl.org/dc/terms/"/>
    <ds:schemaRef ds:uri="http://www.w3.org/XML/1998/namespace"/>
    <ds:schemaRef ds:uri="http://purl.org/dc/dcmitype/"/>
    <ds:schemaRef ds:uri="d47bf323-ee9a-42bd-9545-55770b82aeca"/>
    <ds:schemaRef ds:uri="50374967-cedf-49ed-ae7f-f7782202b6fd"/>
  </ds:schemaRefs>
</ds:datastoreItem>
</file>

<file path=customXml/itemProps4.xml><?xml version="1.0" encoding="utf-8"?>
<ds:datastoreItem xmlns:ds="http://schemas.openxmlformats.org/officeDocument/2006/customXml" ds:itemID="{AF875AE9-A901-4110-AFE2-3E7FFBFE10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161572</TotalTime>
  <Words>7127</Words>
  <Application>Microsoft Office PowerPoint</Application>
  <PresentationFormat>On-screen Show (16:9)</PresentationFormat>
  <Paragraphs>532</Paragraphs>
  <Slides>45</Slides>
  <Notes>43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45</vt:i4>
      </vt:variant>
    </vt:vector>
  </HeadingPairs>
  <TitlesOfParts>
    <vt:vector size="57" baseType="lpstr">
      <vt:lpstr>Girl Scout Text Book</vt:lpstr>
      <vt:lpstr>Girl Scout Display Light</vt:lpstr>
      <vt:lpstr>Symbol</vt:lpstr>
      <vt:lpstr>Palatino Linotype</vt:lpstr>
      <vt:lpstr>Cambria</vt:lpstr>
      <vt:lpstr>Arial</vt:lpstr>
      <vt:lpstr>Calibri</vt:lpstr>
      <vt:lpstr>4_GS Green Theme</vt:lpstr>
      <vt:lpstr>5_GS Green Theme</vt:lpstr>
      <vt:lpstr>6_GS Green Theme</vt:lpstr>
      <vt:lpstr>GS Green Theme</vt:lpstr>
      <vt:lpstr>1_GS Green Theme</vt:lpstr>
      <vt:lpstr>Digital Cookie Parent Training  ::GSCM 2024::</vt:lpstr>
      <vt:lpstr>PowerPoint Presentation</vt:lpstr>
      <vt:lpstr>PowerPoint Presentation</vt:lpstr>
      <vt:lpstr>Step 1-Register</vt:lpstr>
      <vt:lpstr>Step 1-Register</vt:lpstr>
      <vt:lpstr>PowerPoint Presentation</vt:lpstr>
      <vt:lpstr>Goal Setting: Set My Sales Target</vt:lpstr>
      <vt:lpstr>My Cookie Story</vt:lpstr>
      <vt:lpstr>Photo/Video Upload</vt:lpstr>
      <vt:lpstr>Approve and Publish</vt:lpstr>
      <vt:lpstr>Step 3-Invite Customers (when cookie sales start)</vt:lpstr>
      <vt:lpstr>Step 4-Track Your Goal</vt:lpstr>
      <vt:lpstr>Digital Cookie Tabs</vt:lpstr>
      <vt:lpstr>Badges Tab</vt:lpstr>
      <vt:lpstr>PowerPoint Presentation</vt:lpstr>
      <vt:lpstr>Orders Tab: In-person Delivery Orders</vt:lpstr>
      <vt:lpstr>PowerPoint Presentation</vt:lpstr>
      <vt:lpstr>PowerPoint Presentation</vt:lpstr>
      <vt:lpstr>PowerPoint Presentation</vt:lpstr>
      <vt:lpstr>Completed Orders</vt:lpstr>
      <vt:lpstr>My Rewards Tab</vt:lpstr>
      <vt:lpstr>My Cookies-Initial Order Entry</vt:lpstr>
      <vt:lpstr>PowerPoint Presentation</vt:lpstr>
      <vt:lpstr>PowerPoint Presentation</vt:lpstr>
      <vt:lpstr>PowerPoint Presentation</vt:lpstr>
      <vt:lpstr>PowerPoint Presentation</vt:lpstr>
      <vt:lpstr>My Cookies Tab-Delivery Settings</vt:lpstr>
      <vt:lpstr>PowerPoint Presentation</vt:lpstr>
      <vt:lpstr>PowerPoint Presentation</vt:lpstr>
      <vt:lpstr>PowerPoint Presentation</vt:lpstr>
      <vt:lpstr>Customer View</vt:lpstr>
      <vt:lpstr>Customer View-Email</vt:lpstr>
      <vt:lpstr>Customer View-Placing Order</vt:lpstr>
      <vt:lpstr>PowerPoint Presentation</vt:lpstr>
      <vt:lpstr>Customer View-Confirmation</vt:lpstr>
      <vt:lpstr>Digital Cookie Shipping Fees</vt:lpstr>
      <vt:lpstr>Digital Cookie Help Center</vt:lpstr>
      <vt:lpstr>PowerPoint Presentation</vt:lpstr>
      <vt:lpstr>PowerPoint Presentation</vt:lpstr>
      <vt:lpstr>PowerPoint Presentation</vt:lpstr>
      <vt:lpstr>Thank You</vt:lpstr>
      <vt:lpstr>Appendix</vt:lpstr>
      <vt:lpstr>Mobile App</vt:lpstr>
      <vt:lpstr>Mobile App-Making a Sale</vt:lpstr>
      <vt:lpstr>Mobile App-Viewing Orders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Mercer, Terry</cp:lastModifiedBy>
  <cp:revision>837</cp:revision>
  <cp:lastPrinted>2021-05-06T14:44:51Z</cp:lastPrinted>
  <dcterms:created xsi:type="dcterms:W3CDTF">2021-02-01T16:09:57Z</dcterms:created>
  <dcterms:modified xsi:type="dcterms:W3CDTF">2023-09-11T18:08:17Z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0x0101004A0F64F5FE742C4FA4F719850D24781C</vt:lpwstr>
  </property>
  <property fmtid="{D5CDD505-2E9C-101B-9397-08002B2CF9AE}" pid="3" name="Lang">
    <vt:lpwstr>1;#English|306990a2-1c68-4be3-8e3e-fdd9af238ad9</vt:lpwstr>
  </property>
  <property fmtid="{D5CDD505-2E9C-101B-9397-08002B2CF9AE}" pid="4" name="Topic">
    <vt:lpwstr>3;#Digital Cookie|a7db0b59-7ac2-47cc-bad3-875a3f9185ee</vt:lpwstr>
  </property>
  <property fmtid="{D5CDD505-2E9C-101B-9397-08002B2CF9AE}" pid="5" name="Program Levels">
    <vt:lpwstr/>
  </property>
  <property fmtid="{D5CDD505-2E9C-101B-9397-08002B2CF9AE}" pid="6" name="Year">
    <vt:lpwstr>12;#2020|34988d27-d44c-4e36-a388-01c80be96d50</vt:lpwstr>
  </property>
  <property fmtid="{D5CDD505-2E9C-101B-9397-08002B2CF9AE}" pid="7" name="MediaServiceImageTags">
    <vt:lpwstr/>
  </property>
  <property fmtid="{D5CDD505-2E9C-101B-9397-08002B2CF9AE}" pid="8" name="lcf76f155ced4ddcb4097134ff3c332f">
    <vt:lpwstr/>
  </property>
  <property fmtid="{D5CDD505-2E9C-101B-9397-08002B2CF9AE}" pid="9" name="Council">
    <vt:lpwstr/>
  </property>
  <property fmtid="{D5CDD505-2E9C-101B-9397-08002B2CF9AE}" pid="10" name="Audience">
    <vt:lpwstr/>
  </property>
  <property fmtid="{D5CDD505-2E9C-101B-9397-08002B2CF9AE}" pid="11" name="Fiscal Year">
    <vt:lpwstr/>
  </property>
</Properties>
</file>